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9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91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 snapToGrid="0" snapToObjects="1">
      <p:cViewPr varScale="1">
        <p:scale>
          <a:sx n="104" d="100"/>
          <a:sy n="104" d="100"/>
        </p:scale>
        <p:origin x="-9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49C22-4FB3-9243-916E-E0218E2F9E54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370481-119A-3344-9886-BA8BE49F067E}">
      <dgm:prSet phldrT="[Текст]"/>
      <dgm:spPr/>
      <dgm:t>
        <a:bodyPr/>
        <a:lstStyle/>
        <a:p>
          <a:r>
            <a:rPr lang="ru-RU" dirty="0" smtClean="0"/>
            <a:t>ОЦЕНИВАНИЕ</a:t>
          </a:r>
          <a:endParaRPr lang="ru-RU" dirty="0"/>
        </a:p>
      </dgm:t>
    </dgm:pt>
    <dgm:pt modelId="{8AA37C39-1703-C843-9BDC-10F5B17A580F}" type="parTrans" cxnId="{59966D6C-D061-594C-8B73-777FDFA73584}">
      <dgm:prSet/>
      <dgm:spPr/>
      <dgm:t>
        <a:bodyPr/>
        <a:lstStyle/>
        <a:p>
          <a:endParaRPr lang="ru-RU"/>
        </a:p>
      </dgm:t>
    </dgm:pt>
    <dgm:pt modelId="{494E3588-6F9C-9248-BD51-69798A03C4AB}" type="sibTrans" cxnId="{59966D6C-D061-594C-8B73-777FDFA73584}">
      <dgm:prSet/>
      <dgm:spPr/>
      <dgm:t>
        <a:bodyPr/>
        <a:lstStyle/>
        <a:p>
          <a:endParaRPr lang="ru-RU"/>
        </a:p>
      </dgm:t>
    </dgm:pt>
    <dgm:pt modelId="{29D7B3A2-A246-F649-8E2E-9B294D4366B8}">
      <dgm:prSet phldrT="[Текст]"/>
      <dgm:spPr/>
      <dgm:t>
        <a:bodyPr/>
        <a:lstStyle/>
        <a:p>
          <a:r>
            <a:rPr lang="ru-RU" dirty="0" smtClean="0"/>
            <a:t>ДЛЯ ОБУЧЕНИЯ</a:t>
          </a:r>
          <a:endParaRPr lang="ru-RU" dirty="0"/>
        </a:p>
      </dgm:t>
    </dgm:pt>
    <dgm:pt modelId="{A762E4A3-78EA-1747-A6E8-C7272508F75E}" type="parTrans" cxnId="{7FD88B2C-115D-E241-96E8-BC131ACCF266}">
      <dgm:prSet/>
      <dgm:spPr/>
      <dgm:t>
        <a:bodyPr/>
        <a:lstStyle/>
        <a:p>
          <a:endParaRPr lang="ru-RU"/>
        </a:p>
      </dgm:t>
    </dgm:pt>
    <dgm:pt modelId="{1E7F55B1-2877-9943-AE8A-C401E22FF8E6}" type="sibTrans" cxnId="{7FD88B2C-115D-E241-96E8-BC131ACCF266}">
      <dgm:prSet/>
      <dgm:spPr/>
      <dgm:t>
        <a:bodyPr/>
        <a:lstStyle/>
        <a:p>
          <a:endParaRPr lang="ru-RU"/>
        </a:p>
      </dgm:t>
    </dgm:pt>
    <dgm:pt modelId="{BD520787-4DD1-2F4D-8990-E9515D97EEC0}">
      <dgm:prSet phldrT="[Текст]"/>
      <dgm:spPr/>
      <dgm:t>
        <a:bodyPr/>
        <a:lstStyle/>
        <a:p>
          <a:pPr algn="ctr"/>
          <a:r>
            <a:rPr lang="ru-RU" dirty="0" smtClean="0"/>
            <a:t>РЕЗУЛЬТАТОВ ОБУЧЕНИЯ </a:t>
          </a:r>
          <a:endParaRPr lang="ru-RU" dirty="0"/>
        </a:p>
      </dgm:t>
    </dgm:pt>
    <dgm:pt modelId="{87596305-E767-5D4A-82AE-922F653F6A18}" type="parTrans" cxnId="{84BB6CD1-81E3-E448-AF84-DA032B2B7061}">
      <dgm:prSet/>
      <dgm:spPr/>
      <dgm:t>
        <a:bodyPr/>
        <a:lstStyle/>
        <a:p>
          <a:endParaRPr lang="ru-RU"/>
        </a:p>
      </dgm:t>
    </dgm:pt>
    <dgm:pt modelId="{7DE3C75E-5E8D-6F4B-855D-E8AADEE05F1E}" type="sibTrans" cxnId="{84BB6CD1-81E3-E448-AF84-DA032B2B7061}">
      <dgm:prSet/>
      <dgm:spPr/>
      <dgm:t>
        <a:bodyPr/>
        <a:lstStyle/>
        <a:p>
          <a:endParaRPr lang="ru-RU"/>
        </a:p>
      </dgm:t>
    </dgm:pt>
    <dgm:pt modelId="{964480DA-FBB8-6249-B092-DCC5EBD5CFB1}">
      <dgm:prSet phldrT="[Текст]"/>
      <dgm:spPr/>
      <dgm:t>
        <a:bodyPr/>
        <a:lstStyle/>
        <a:p>
          <a:r>
            <a:rPr lang="ru-RU" dirty="0" smtClean="0"/>
            <a:t>ФОРМИРУЮЩЕЕ ОЦЕНИВАНИЕ</a:t>
          </a:r>
          <a:endParaRPr lang="ru-RU" dirty="0"/>
        </a:p>
      </dgm:t>
    </dgm:pt>
    <dgm:pt modelId="{ABEE28DE-4640-DB4B-BD70-76481880CE45}" type="parTrans" cxnId="{9EB8AAF1-5BAA-FA4A-A798-A7AADBCB6BC4}">
      <dgm:prSet/>
      <dgm:spPr/>
      <dgm:t>
        <a:bodyPr/>
        <a:lstStyle/>
        <a:p>
          <a:endParaRPr lang="ru-RU"/>
        </a:p>
      </dgm:t>
    </dgm:pt>
    <dgm:pt modelId="{65CC5C4F-05D6-DA41-B2C0-9264F890EF14}" type="sibTrans" cxnId="{9EB8AAF1-5BAA-FA4A-A798-A7AADBCB6BC4}">
      <dgm:prSet/>
      <dgm:spPr/>
      <dgm:t>
        <a:bodyPr/>
        <a:lstStyle/>
        <a:p>
          <a:endParaRPr lang="ru-RU"/>
        </a:p>
      </dgm:t>
    </dgm:pt>
    <dgm:pt modelId="{58F0EF00-2D27-7146-9BDA-EF33F535018B}">
      <dgm:prSet phldrT="[Текст]"/>
      <dgm:spPr/>
      <dgm:t>
        <a:bodyPr/>
        <a:lstStyle/>
        <a:p>
          <a:pPr algn="ctr"/>
          <a:r>
            <a:rPr lang="ru-RU" dirty="0" smtClean="0"/>
            <a:t>СУММАТИВНОЕ ОЦЕНИВАНИЕ</a:t>
          </a:r>
          <a:endParaRPr lang="ru-RU" dirty="0"/>
        </a:p>
      </dgm:t>
    </dgm:pt>
    <dgm:pt modelId="{B4179E24-5898-FE44-B0AD-46D46334F351}" type="parTrans" cxnId="{E77543D0-2C05-2E43-BF7B-F0B1BEB9BF5D}">
      <dgm:prSet/>
      <dgm:spPr/>
      <dgm:t>
        <a:bodyPr/>
        <a:lstStyle/>
        <a:p>
          <a:endParaRPr lang="ru-RU"/>
        </a:p>
      </dgm:t>
    </dgm:pt>
    <dgm:pt modelId="{674E360D-7C21-3943-AC42-31071E25CD59}" type="sibTrans" cxnId="{E77543D0-2C05-2E43-BF7B-F0B1BEB9BF5D}">
      <dgm:prSet/>
      <dgm:spPr/>
      <dgm:t>
        <a:bodyPr/>
        <a:lstStyle/>
        <a:p>
          <a:endParaRPr lang="ru-RU"/>
        </a:p>
      </dgm:t>
    </dgm:pt>
    <dgm:pt modelId="{5F5BD17A-31EF-E346-8333-4ADFBD290180}" type="pres">
      <dgm:prSet presAssocID="{63049C22-4FB3-9243-916E-E0218E2F9E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B20F3E-AA77-5642-B107-82AF8889038A}" type="pres">
      <dgm:prSet presAssocID="{A8370481-119A-3344-9886-BA8BE49F067E}" presName="hierRoot1" presStyleCnt="0"/>
      <dgm:spPr/>
    </dgm:pt>
    <dgm:pt modelId="{2AEC1106-C428-BE41-A604-DFB3D2F2D3AA}" type="pres">
      <dgm:prSet presAssocID="{A8370481-119A-3344-9886-BA8BE49F067E}" presName="composite" presStyleCnt="0"/>
      <dgm:spPr/>
    </dgm:pt>
    <dgm:pt modelId="{74CBD23A-1EC0-0842-AEC3-5BEB75CE36B8}" type="pres">
      <dgm:prSet presAssocID="{A8370481-119A-3344-9886-BA8BE49F067E}" presName="background" presStyleLbl="node0" presStyleIdx="0" presStyleCnt="1"/>
      <dgm:spPr/>
    </dgm:pt>
    <dgm:pt modelId="{FC01FDC1-8C72-7F49-9488-B514B74D3075}" type="pres">
      <dgm:prSet presAssocID="{A8370481-119A-3344-9886-BA8BE49F067E}" presName="text" presStyleLbl="fgAcc0" presStyleIdx="0" presStyleCnt="1" custScaleX="2168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E5544C-6A5A-524A-8529-AA3816DE80E3}" type="pres">
      <dgm:prSet presAssocID="{A8370481-119A-3344-9886-BA8BE49F067E}" presName="hierChild2" presStyleCnt="0"/>
      <dgm:spPr/>
    </dgm:pt>
    <dgm:pt modelId="{EA9E04F8-6B6B-BA44-B0CE-3738DD22FA13}" type="pres">
      <dgm:prSet presAssocID="{A762E4A3-78EA-1747-A6E8-C7272508F75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05337C6-C65F-FD43-B23A-2268E93217A1}" type="pres">
      <dgm:prSet presAssocID="{29D7B3A2-A246-F649-8E2E-9B294D4366B8}" presName="hierRoot2" presStyleCnt="0"/>
      <dgm:spPr/>
    </dgm:pt>
    <dgm:pt modelId="{13A6B387-22A5-7146-94C9-EA4594849647}" type="pres">
      <dgm:prSet presAssocID="{29D7B3A2-A246-F649-8E2E-9B294D4366B8}" presName="composite2" presStyleCnt="0"/>
      <dgm:spPr/>
    </dgm:pt>
    <dgm:pt modelId="{F166997E-C445-FA4B-94BE-E06E2F56D8BC}" type="pres">
      <dgm:prSet presAssocID="{29D7B3A2-A246-F649-8E2E-9B294D4366B8}" presName="background2" presStyleLbl="node2" presStyleIdx="0" presStyleCnt="2"/>
      <dgm:spPr/>
    </dgm:pt>
    <dgm:pt modelId="{E7E8D83A-265B-C641-91B3-3227EAC060FE}" type="pres">
      <dgm:prSet presAssocID="{29D7B3A2-A246-F649-8E2E-9B294D4366B8}" presName="text2" presStyleLbl="fgAcc2" presStyleIdx="0" presStyleCnt="2" custScaleX="214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BDA116-6CBF-8445-B260-0DFDDEF3E7B1}" type="pres">
      <dgm:prSet presAssocID="{29D7B3A2-A246-F649-8E2E-9B294D4366B8}" presName="hierChild3" presStyleCnt="0"/>
      <dgm:spPr/>
    </dgm:pt>
    <dgm:pt modelId="{68400D6C-DAB6-D143-BB50-CF63AA0298AC}" type="pres">
      <dgm:prSet presAssocID="{ABEE28DE-4640-DB4B-BD70-76481880CE4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6FD3D999-10EF-6F40-A258-7425E982125C}" type="pres">
      <dgm:prSet presAssocID="{964480DA-FBB8-6249-B092-DCC5EBD5CFB1}" presName="hierRoot3" presStyleCnt="0"/>
      <dgm:spPr/>
    </dgm:pt>
    <dgm:pt modelId="{AF221782-D5EF-BC40-8818-90B3FAF0F37C}" type="pres">
      <dgm:prSet presAssocID="{964480DA-FBB8-6249-B092-DCC5EBD5CFB1}" presName="composite3" presStyleCnt="0"/>
      <dgm:spPr/>
    </dgm:pt>
    <dgm:pt modelId="{7C1BB206-8C38-844B-8FCE-7790B1B959AD}" type="pres">
      <dgm:prSet presAssocID="{964480DA-FBB8-6249-B092-DCC5EBD5CFB1}" presName="background3" presStyleLbl="node3" presStyleIdx="0" presStyleCnt="2"/>
      <dgm:spPr/>
    </dgm:pt>
    <dgm:pt modelId="{5E865C73-4627-C043-8FD7-28795791394E}" type="pres">
      <dgm:prSet presAssocID="{964480DA-FBB8-6249-B092-DCC5EBD5CFB1}" presName="text3" presStyleLbl="fgAcc3" presStyleIdx="0" presStyleCnt="2" custScaleX="2221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D899C3-B89F-414F-873C-CAA0C05666FA}" type="pres">
      <dgm:prSet presAssocID="{964480DA-FBB8-6249-B092-DCC5EBD5CFB1}" presName="hierChild4" presStyleCnt="0"/>
      <dgm:spPr/>
    </dgm:pt>
    <dgm:pt modelId="{C1444483-60BE-D14C-A182-089B7F6DA6EC}" type="pres">
      <dgm:prSet presAssocID="{87596305-E767-5D4A-82AE-922F653F6A1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A99DD5-37DB-1746-AE9C-34769ADC6E36}" type="pres">
      <dgm:prSet presAssocID="{BD520787-4DD1-2F4D-8990-E9515D97EEC0}" presName="hierRoot2" presStyleCnt="0"/>
      <dgm:spPr/>
    </dgm:pt>
    <dgm:pt modelId="{E28EDC7D-526C-A343-AC92-C321516EE204}" type="pres">
      <dgm:prSet presAssocID="{BD520787-4DD1-2F4D-8990-E9515D97EEC0}" presName="composite2" presStyleCnt="0"/>
      <dgm:spPr/>
    </dgm:pt>
    <dgm:pt modelId="{EB2F3380-E12F-A043-838F-071BA459E730}" type="pres">
      <dgm:prSet presAssocID="{BD520787-4DD1-2F4D-8990-E9515D97EEC0}" presName="background2" presStyleLbl="node2" presStyleIdx="1" presStyleCnt="2"/>
      <dgm:spPr/>
    </dgm:pt>
    <dgm:pt modelId="{1AED9AED-2008-354E-9245-BC0C20A06872}" type="pres">
      <dgm:prSet presAssocID="{BD520787-4DD1-2F4D-8990-E9515D97EEC0}" presName="text2" presStyleLbl="fgAcc2" presStyleIdx="1" presStyleCnt="2" custScaleX="198308" custLinFactNeighborX="8972" custLinFactNeighborY="8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66A7A6-3A4A-E443-90FA-5692CA77CD41}" type="pres">
      <dgm:prSet presAssocID="{BD520787-4DD1-2F4D-8990-E9515D97EEC0}" presName="hierChild3" presStyleCnt="0"/>
      <dgm:spPr/>
    </dgm:pt>
    <dgm:pt modelId="{21A76721-987C-0F4C-B5F4-3BBD428A2BF3}" type="pres">
      <dgm:prSet presAssocID="{B4179E24-5898-FE44-B0AD-46D46334F351}" presName="Name17" presStyleLbl="parChTrans1D3" presStyleIdx="1" presStyleCnt="2"/>
      <dgm:spPr/>
      <dgm:t>
        <a:bodyPr/>
        <a:lstStyle/>
        <a:p>
          <a:endParaRPr lang="ru-RU"/>
        </a:p>
      </dgm:t>
    </dgm:pt>
    <dgm:pt modelId="{049AEE1E-7372-1C4A-B957-C5904494BE61}" type="pres">
      <dgm:prSet presAssocID="{58F0EF00-2D27-7146-9BDA-EF33F535018B}" presName="hierRoot3" presStyleCnt="0"/>
      <dgm:spPr/>
    </dgm:pt>
    <dgm:pt modelId="{04C34DD3-5E7D-6548-9CDD-0A566C558719}" type="pres">
      <dgm:prSet presAssocID="{58F0EF00-2D27-7146-9BDA-EF33F535018B}" presName="composite3" presStyleCnt="0"/>
      <dgm:spPr/>
    </dgm:pt>
    <dgm:pt modelId="{124ED024-354F-C247-A7D8-30F33A7D51BE}" type="pres">
      <dgm:prSet presAssocID="{58F0EF00-2D27-7146-9BDA-EF33F535018B}" presName="background3" presStyleLbl="node3" presStyleIdx="1" presStyleCnt="2"/>
      <dgm:spPr/>
    </dgm:pt>
    <dgm:pt modelId="{3408E7C2-7C5C-9643-A43B-10EF36661A2E}" type="pres">
      <dgm:prSet presAssocID="{58F0EF00-2D27-7146-9BDA-EF33F535018B}" presName="text3" presStyleLbl="fgAcc3" presStyleIdx="1" presStyleCnt="2" custScaleX="194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8D1EDA-2028-3B45-AF05-5712DE074C93}" type="pres">
      <dgm:prSet presAssocID="{58F0EF00-2D27-7146-9BDA-EF33F535018B}" presName="hierChild4" presStyleCnt="0"/>
      <dgm:spPr/>
    </dgm:pt>
  </dgm:ptLst>
  <dgm:cxnLst>
    <dgm:cxn modelId="{A7F91911-9CCC-3843-95C6-7CB4A85FBD76}" type="presOf" srcId="{87596305-E767-5D4A-82AE-922F653F6A18}" destId="{C1444483-60BE-D14C-A182-089B7F6DA6EC}" srcOrd="0" destOrd="0" presId="urn:microsoft.com/office/officeart/2005/8/layout/hierarchy1"/>
    <dgm:cxn modelId="{84BB6CD1-81E3-E448-AF84-DA032B2B7061}" srcId="{A8370481-119A-3344-9886-BA8BE49F067E}" destId="{BD520787-4DD1-2F4D-8990-E9515D97EEC0}" srcOrd="1" destOrd="0" parTransId="{87596305-E767-5D4A-82AE-922F653F6A18}" sibTransId="{7DE3C75E-5E8D-6F4B-855D-E8AADEE05F1E}"/>
    <dgm:cxn modelId="{DABED596-769A-2D45-B0C9-54B1B4C49199}" type="presOf" srcId="{29D7B3A2-A246-F649-8E2E-9B294D4366B8}" destId="{E7E8D83A-265B-C641-91B3-3227EAC060FE}" srcOrd="0" destOrd="0" presId="urn:microsoft.com/office/officeart/2005/8/layout/hierarchy1"/>
    <dgm:cxn modelId="{380B58D1-915B-944A-B514-ECB406BEB469}" type="presOf" srcId="{A762E4A3-78EA-1747-A6E8-C7272508F75E}" destId="{EA9E04F8-6B6B-BA44-B0CE-3738DD22FA13}" srcOrd="0" destOrd="0" presId="urn:microsoft.com/office/officeart/2005/8/layout/hierarchy1"/>
    <dgm:cxn modelId="{7BEBA3B5-DACE-5449-997D-C5DCB0DC8FB3}" type="presOf" srcId="{58F0EF00-2D27-7146-9BDA-EF33F535018B}" destId="{3408E7C2-7C5C-9643-A43B-10EF36661A2E}" srcOrd="0" destOrd="0" presId="urn:microsoft.com/office/officeart/2005/8/layout/hierarchy1"/>
    <dgm:cxn modelId="{7FD88B2C-115D-E241-96E8-BC131ACCF266}" srcId="{A8370481-119A-3344-9886-BA8BE49F067E}" destId="{29D7B3A2-A246-F649-8E2E-9B294D4366B8}" srcOrd="0" destOrd="0" parTransId="{A762E4A3-78EA-1747-A6E8-C7272508F75E}" sibTransId="{1E7F55B1-2877-9943-AE8A-C401E22FF8E6}"/>
    <dgm:cxn modelId="{3E348D00-E6B5-A243-B3E4-FAF53914173C}" type="presOf" srcId="{B4179E24-5898-FE44-B0AD-46D46334F351}" destId="{21A76721-987C-0F4C-B5F4-3BBD428A2BF3}" srcOrd="0" destOrd="0" presId="urn:microsoft.com/office/officeart/2005/8/layout/hierarchy1"/>
    <dgm:cxn modelId="{D2660BCE-89D6-1F4A-B77A-AED3BF04CBFF}" type="presOf" srcId="{A8370481-119A-3344-9886-BA8BE49F067E}" destId="{FC01FDC1-8C72-7F49-9488-B514B74D3075}" srcOrd="0" destOrd="0" presId="urn:microsoft.com/office/officeart/2005/8/layout/hierarchy1"/>
    <dgm:cxn modelId="{E5AF1934-4365-C542-8FFA-28AFB38C9F64}" type="presOf" srcId="{BD520787-4DD1-2F4D-8990-E9515D97EEC0}" destId="{1AED9AED-2008-354E-9245-BC0C20A06872}" srcOrd="0" destOrd="0" presId="urn:microsoft.com/office/officeart/2005/8/layout/hierarchy1"/>
    <dgm:cxn modelId="{24651F9C-83EC-0247-8F91-EC8E144729B7}" type="presOf" srcId="{ABEE28DE-4640-DB4B-BD70-76481880CE45}" destId="{68400D6C-DAB6-D143-BB50-CF63AA0298AC}" srcOrd="0" destOrd="0" presId="urn:microsoft.com/office/officeart/2005/8/layout/hierarchy1"/>
    <dgm:cxn modelId="{9EB8AAF1-5BAA-FA4A-A798-A7AADBCB6BC4}" srcId="{29D7B3A2-A246-F649-8E2E-9B294D4366B8}" destId="{964480DA-FBB8-6249-B092-DCC5EBD5CFB1}" srcOrd="0" destOrd="0" parTransId="{ABEE28DE-4640-DB4B-BD70-76481880CE45}" sibTransId="{65CC5C4F-05D6-DA41-B2C0-9264F890EF14}"/>
    <dgm:cxn modelId="{59966D6C-D061-594C-8B73-777FDFA73584}" srcId="{63049C22-4FB3-9243-916E-E0218E2F9E54}" destId="{A8370481-119A-3344-9886-BA8BE49F067E}" srcOrd="0" destOrd="0" parTransId="{8AA37C39-1703-C843-9BDC-10F5B17A580F}" sibTransId="{494E3588-6F9C-9248-BD51-69798A03C4AB}"/>
    <dgm:cxn modelId="{843FABF6-630E-2A4A-823F-8B682525F7D5}" type="presOf" srcId="{63049C22-4FB3-9243-916E-E0218E2F9E54}" destId="{5F5BD17A-31EF-E346-8333-4ADFBD290180}" srcOrd="0" destOrd="0" presId="urn:microsoft.com/office/officeart/2005/8/layout/hierarchy1"/>
    <dgm:cxn modelId="{E77543D0-2C05-2E43-BF7B-F0B1BEB9BF5D}" srcId="{BD520787-4DD1-2F4D-8990-E9515D97EEC0}" destId="{58F0EF00-2D27-7146-9BDA-EF33F535018B}" srcOrd="0" destOrd="0" parTransId="{B4179E24-5898-FE44-B0AD-46D46334F351}" sibTransId="{674E360D-7C21-3943-AC42-31071E25CD59}"/>
    <dgm:cxn modelId="{EA2495E0-80E7-3B42-9F41-93058FFC3A19}" type="presOf" srcId="{964480DA-FBB8-6249-B092-DCC5EBD5CFB1}" destId="{5E865C73-4627-C043-8FD7-28795791394E}" srcOrd="0" destOrd="0" presId="urn:microsoft.com/office/officeart/2005/8/layout/hierarchy1"/>
    <dgm:cxn modelId="{0B7758D1-0444-CB42-ABD9-08E38AEF4311}" type="presParOf" srcId="{5F5BD17A-31EF-E346-8333-4ADFBD290180}" destId="{B2B20F3E-AA77-5642-B107-82AF8889038A}" srcOrd="0" destOrd="0" presId="urn:microsoft.com/office/officeart/2005/8/layout/hierarchy1"/>
    <dgm:cxn modelId="{6ECAF3DB-0FE0-4343-B587-2208A9E50006}" type="presParOf" srcId="{B2B20F3E-AA77-5642-B107-82AF8889038A}" destId="{2AEC1106-C428-BE41-A604-DFB3D2F2D3AA}" srcOrd="0" destOrd="0" presId="urn:microsoft.com/office/officeart/2005/8/layout/hierarchy1"/>
    <dgm:cxn modelId="{D3BA79CE-8898-484A-8332-317DE4871831}" type="presParOf" srcId="{2AEC1106-C428-BE41-A604-DFB3D2F2D3AA}" destId="{74CBD23A-1EC0-0842-AEC3-5BEB75CE36B8}" srcOrd="0" destOrd="0" presId="urn:microsoft.com/office/officeart/2005/8/layout/hierarchy1"/>
    <dgm:cxn modelId="{D9A5F047-A133-7840-9A92-0A7B1F36EAD7}" type="presParOf" srcId="{2AEC1106-C428-BE41-A604-DFB3D2F2D3AA}" destId="{FC01FDC1-8C72-7F49-9488-B514B74D3075}" srcOrd="1" destOrd="0" presId="urn:microsoft.com/office/officeart/2005/8/layout/hierarchy1"/>
    <dgm:cxn modelId="{7AFE8B58-B6B7-7D44-9288-CFA4BD43FD1B}" type="presParOf" srcId="{B2B20F3E-AA77-5642-B107-82AF8889038A}" destId="{72E5544C-6A5A-524A-8529-AA3816DE80E3}" srcOrd="1" destOrd="0" presId="urn:microsoft.com/office/officeart/2005/8/layout/hierarchy1"/>
    <dgm:cxn modelId="{D374C5B5-580D-CD45-805D-58936959581F}" type="presParOf" srcId="{72E5544C-6A5A-524A-8529-AA3816DE80E3}" destId="{EA9E04F8-6B6B-BA44-B0CE-3738DD22FA13}" srcOrd="0" destOrd="0" presId="urn:microsoft.com/office/officeart/2005/8/layout/hierarchy1"/>
    <dgm:cxn modelId="{C6D39843-E7B8-5C43-8D11-18FE4F0C8544}" type="presParOf" srcId="{72E5544C-6A5A-524A-8529-AA3816DE80E3}" destId="{205337C6-C65F-FD43-B23A-2268E93217A1}" srcOrd="1" destOrd="0" presId="urn:microsoft.com/office/officeart/2005/8/layout/hierarchy1"/>
    <dgm:cxn modelId="{A5F768A3-3B3A-FB42-BAEB-35820EAC0456}" type="presParOf" srcId="{205337C6-C65F-FD43-B23A-2268E93217A1}" destId="{13A6B387-22A5-7146-94C9-EA4594849647}" srcOrd="0" destOrd="0" presId="urn:microsoft.com/office/officeart/2005/8/layout/hierarchy1"/>
    <dgm:cxn modelId="{D619477E-3117-B240-8B9A-20CED888C080}" type="presParOf" srcId="{13A6B387-22A5-7146-94C9-EA4594849647}" destId="{F166997E-C445-FA4B-94BE-E06E2F56D8BC}" srcOrd="0" destOrd="0" presId="urn:microsoft.com/office/officeart/2005/8/layout/hierarchy1"/>
    <dgm:cxn modelId="{2481BEE1-BB89-054C-AB99-5EC7030BEB4F}" type="presParOf" srcId="{13A6B387-22A5-7146-94C9-EA4594849647}" destId="{E7E8D83A-265B-C641-91B3-3227EAC060FE}" srcOrd="1" destOrd="0" presId="urn:microsoft.com/office/officeart/2005/8/layout/hierarchy1"/>
    <dgm:cxn modelId="{7E9CCDA7-6498-E84D-8720-32A5D3F7A279}" type="presParOf" srcId="{205337C6-C65F-FD43-B23A-2268E93217A1}" destId="{3DBDA116-6CBF-8445-B260-0DFDDEF3E7B1}" srcOrd="1" destOrd="0" presId="urn:microsoft.com/office/officeart/2005/8/layout/hierarchy1"/>
    <dgm:cxn modelId="{0737C5A6-EFCF-E34C-83FC-3DB0C0A92BDB}" type="presParOf" srcId="{3DBDA116-6CBF-8445-B260-0DFDDEF3E7B1}" destId="{68400D6C-DAB6-D143-BB50-CF63AA0298AC}" srcOrd="0" destOrd="0" presId="urn:microsoft.com/office/officeart/2005/8/layout/hierarchy1"/>
    <dgm:cxn modelId="{CA8AEDBD-6B0D-8845-98EC-DBD886DC52B0}" type="presParOf" srcId="{3DBDA116-6CBF-8445-B260-0DFDDEF3E7B1}" destId="{6FD3D999-10EF-6F40-A258-7425E982125C}" srcOrd="1" destOrd="0" presId="urn:microsoft.com/office/officeart/2005/8/layout/hierarchy1"/>
    <dgm:cxn modelId="{9638E64B-7CA2-014D-B2F0-5708CEA7E948}" type="presParOf" srcId="{6FD3D999-10EF-6F40-A258-7425E982125C}" destId="{AF221782-D5EF-BC40-8818-90B3FAF0F37C}" srcOrd="0" destOrd="0" presId="urn:microsoft.com/office/officeart/2005/8/layout/hierarchy1"/>
    <dgm:cxn modelId="{C139B455-53AF-EF4B-B45F-5C5B10F8E3CC}" type="presParOf" srcId="{AF221782-D5EF-BC40-8818-90B3FAF0F37C}" destId="{7C1BB206-8C38-844B-8FCE-7790B1B959AD}" srcOrd="0" destOrd="0" presId="urn:microsoft.com/office/officeart/2005/8/layout/hierarchy1"/>
    <dgm:cxn modelId="{91FBDA65-5EDD-8643-9D68-AA674C9C3AC1}" type="presParOf" srcId="{AF221782-D5EF-BC40-8818-90B3FAF0F37C}" destId="{5E865C73-4627-C043-8FD7-28795791394E}" srcOrd="1" destOrd="0" presId="urn:microsoft.com/office/officeart/2005/8/layout/hierarchy1"/>
    <dgm:cxn modelId="{8B94E35B-14A2-7A4B-AD69-58B632C18CB0}" type="presParOf" srcId="{6FD3D999-10EF-6F40-A258-7425E982125C}" destId="{BBD899C3-B89F-414F-873C-CAA0C05666FA}" srcOrd="1" destOrd="0" presId="urn:microsoft.com/office/officeart/2005/8/layout/hierarchy1"/>
    <dgm:cxn modelId="{3CBE8C25-9DAE-4D47-B36F-418607901A88}" type="presParOf" srcId="{72E5544C-6A5A-524A-8529-AA3816DE80E3}" destId="{C1444483-60BE-D14C-A182-089B7F6DA6EC}" srcOrd="2" destOrd="0" presId="urn:microsoft.com/office/officeart/2005/8/layout/hierarchy1"/>
    <dgm:cxn modelId="{AF2271C5-F063-1144-BF41-3254C87D5CEB}" type="presParOf" srcId="{72E5544C-6A5A-524A-8529-AA3816DE80E3}" destId="{E8A99DD5-37DB-1746-AE9C-34769ADC6E36}" srcOrd="3" destOrd="0" presId="urn:microsoft.com/office/officeart/2005/8/layout/hierarchy1"/>
    <dgm:cxn modelId="{FD7DE469-454F-F548-B1A7-6BEFD9CADF09}" type="presParOf" srcId="{E8A99DD5-37DB-1746-AE9C-34769ADC6E36}" destId="{E28EDC7D-526C-A343-AC92-C321516EE204}" srcOrd="0" destOrd="0" presId="urn:microsoft.com/office/officeart/2005/8/layout/hierarchy1"/>
    <dgm:cxn modelId="{ADD6B491-703F-354A-874C-1038EE5FE8C6}" type="presParOf" srcId="{E28EDC7D-526C-A343-AC92-C321516EE204}" destId="{EB2F3380-E12F-A043-838F-071BA459E730}" srcOrd="0" destOrd="0" presId="urn:microsoft.com/office/officeart/2005/8/layout/hierarchy1"/>
    <dgm:cxn modelId="{240422FB-F577-BF4C-B419-E3312F9AEF7B}" type="presParOf" srcId="{E28EDC7D-526C-A343-AC92-C321516EE204}" destId="{1AED9AED-2008-354E-9245-BC0C20A06872}" srcOrd="1" destOrd="0" presId="urn:microsoft.com/office/officeart/2005/8/layout/hierarchy1"/>
    <dgm:cxn modelId="{EAAABCF1-448F-7C49-81A2-F4FD674A286B}" type="presParOf" srcId="{E8A99DD5-37DB-1746-AE9C-34769ADC6E36}" destId="{1C66A7A6-3A4A-E443-90FA-5692CA77CD41}" srcOrd="1" destOrd="0" presId="urn:microsoft.com/office/officeart/2005/8/layout/hierarchy1"/>
    <dgm:cxn modelId="{C91EE064-81EF-1B4E-AD63-401A42AE43EA}" type="presParOf" srcId="{1C66A7A6-3A4A-E443-90FA-5692CA77CD41}" destId="{21A76721-987C-0F4C-B5F4-3BBD428A2BF3}" srcOrd="0" destOrd="0" presId="urn:microsoft.com/office/officeart/2005/8/layout/hierarchy1"/>
    <dgm:cxn modelId="{04BFC99E-1AC3-6340-9730-5931CE2298BC}" type="presParOf" srcId="{1C66A7A6-3A4A-E443-90FA-5692CA77CD41}" destId="{049AEE1E-7372-1C4A-B957-C5904494BE61}" srcOrd="1" destOrd="0" presId="urn:microsoft.com/office/officeart/2005/8/layout/hierarchy1"/>
    <dgm:cxn modelId="{67C979C1-F070-4645-B976-5C25A0566EB4}" type="presParOf" srcId="{049AEE1E-7372-1C4A-B957-C5904494BE61}" destId="{04C34DD3-5E7D-6548-9CDD-0A566C558719}" srcOrd="0" destOrd="0" presId="urn:microsoft.com/office/officeart/2005/8/layout/hierarchy1"/>
    <dgm:cxn modelId="{E51A6E8D-AD1F-F044-9B72-B17540889AF2}" type="presParOf" srcId="{04C34DD3-5E7D-6548-9CDD-0A566C558719}" destId="{124ED024-354F-C247-A7D8-30F33A7D51BE}" srcOrd="0" destOrd="0" presId="urn:microsoft.com/office/officeart/2005/8/layout/hierarchy1"/>
    <dgm:cxn modelId="{5261E24F-7122-8A43-9FF3-EA46FB837ED8}" type="presParOf" srcId="{04C34DD3-5E7D-6548-9CDD-0A566C558719}" destId="{3408E7C2-7C5C-9643-A43B-10EF36661A2E}" srcOrd="1" destOrd="0" presId="urn:microsoft.com/office/officeart/2005/8/layout/hierarchy1"/>
    <dgm:cxn modelId="{BB307D51-54AF-AD4B-8D27-386995768C14}" type="presParOf" srcId="{049AEE1E-7372-1C4A-B957-C5904494BE61}" destId="{7A8D1EDA-2028-3B45-AF05-5712DE074C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smtClean="0"/>
              <a:t>ФОРМИРУЮЩЕЕ ОЦЕНИВАНИЕ</a:t>
            </a:r>
            <a:r>
              <a:rPr lang="en-US" sz="4800" smtClean="0"/>
              <a:t> </a:t>
            </a:r>
            <a:r>
              <a:rPr lang="ru-RU" sz="4800" smtClean="0"/>
              <a:t>В УСЛОВИЯХ РЕАЛИЗАЦИИ ФГОС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567" y="0"/>
            <a:ext cx="6987645" cy="1388534"/>
          </a:xfrm>
        </p:spPr>
        <p:txBody>
          <a:bodyPr>
            <a:normAutofit fontScale="92500" lnSpcReduction="10000"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Августовское совещание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руководящих и педагогических работников системы общего образования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города Екатеринбурга</a:t>
            </a:r>
            <a:r>
              <a:rPr lang="ru-RU" sz="24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15355" y="6311624"/>
            <a:ext cx="1733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Август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2017 г.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49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279576" y="2852936"/>
            <a:ext cx="4104456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47729" y="764704"/>
            <a:ext cx="5205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СИСТЕМА ОЦЕНИВАНИЯ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23592" y="2996953"/>
            <a:ext cx="417646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/>
              <a:t>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постоянное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формирующее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(на стадии выполнения работы)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без отметок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00056" y="2852936"/>
            <a:ext cx="3672408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44072" y="285293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эпизодическое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констатирующее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(завершенные работы)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виде отметок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3592" y="1844825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Личностно-ориентированное: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28049" y="1844825"/>
            <a:ext cx="3519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Социально-ориентированное: </a:t>
            </a:r>
          </a:p>
        </p:txBody>
      </p:sp>
    </p:spTree>
    <p:extLst>
      <p:ext uri="{BB962C8B-B14F-4D97-AF65-F5344CB8AC3E}">
        <p14:creationId xmlns:p14="http://schemas.microsoft.com/office/powerpoint/2010/main" xmlns="" val="192741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620688"/>
            <a:ext cx="8388424" cy="68761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Какая система оценивания нужна?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1547" y="1610436"/>
            <a:ext cx="8584442" cy="48040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1775520" y="1628801"/>
            <a:ext cx="3471730" cy="2361063"/>
          </a:xfrm>
          <a:prstGeom prst="rightArrowCallout">
            <a:avLst>
              <a:gd name="adj1" fmla="val 22688"/>
              <a:gd name="adj2" fmla="val 25000"/>
              <a:gd name="adj3" fmla="val 25000"/>
              <a:gd name="adj4" fmla="val 64977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Black" pitchFamily="34" charset="0"/>
              </a:rPr>
              <a:t>Система оценивания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159896" y="1700809"/>
            <a:ext cx="2101756" cy="1119117"/>
          </a:xfrm>
          <a:prstGeom prst="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оценивать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5159896" y="2996953"/>
            <a:ext cx="2090382" cy="1119117"/>
          </a:xfrm>
          <a:prstGeom prst="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развивать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48128" y="1700809"/>
            <a:ext cx="3203848" cy="23337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Предметные и </a:t>
            </a:r>
            <a:r>
              <a:rPr lang="ru-RU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результаты учащихся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567609" y="4293096"/>
            <a:ext cx="736979" cy="86409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19536" y="5445224"/>
            <a:ext cx="3425588" cy="750626"/>
          </a:xfrm>
          <a:prstGeom prst="rect">
            <a:avLst/>
          </a:prstGeom>
          <a:solidFill>
            <a:srgbClr val="C0C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 Black" pitchFamily="34" charset="0"/>
              </a:rPr>
              <a:t>Формирующее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89845" y="5529618"/>
            <a:ext cx="3425588" cy="680113"/>
          </a:xfrm>
          <a:prstGeom prst="rect">
            <a:avLst/>
          </a:prstGeom>
          <a:solidFill>
            <a:srgbClr val="C0C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  <a:latin typeface="Arial Black" pitchFamily="34" charset="0"/>
              </a:rPr>
              <a:t>Суммативное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" name="Плюс 11"/>
          <p:cNvSpPr/>
          <p:nvPr/>
        </p:nvSpPr>
        <p:spPr>
          <a:xfrm>
            <a:off x="5659273" y="5431810"/>
            <a:ext cx="968991" cy="900753"/>
          </a:xfrm>
          <a:prstGeom prst="mathPl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0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999656" y="5301209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Arial Black" pitchFamily="34" charset="0"/>
              </a:rPr>
              <a:t>Зеленый </a:t>
            </a:r>
            <a:r>
              <a:rPr lang="ru-RU" sz="2400" b="1" dirty="0">
                <a:latin typeface="Arial Black" pitchFamily="34" charset="0"/>
              </a:rPr>
              <a:t>- формирующее оценивание</a:t>
            </a:r>
            <a:endParaRPr lang="ru-RU" sz="2400" dirty="0">
              <a:latin typeface="Arial Black" pitchFamily="34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Arial Black" pitchFamily="34" charset="0"/>
              </a:rPr>
              <a:t>Красный</a:t>
            </a:r>
            <a:r>
              <a:rPr lang="ru-RU" sz="2400" b="1" dirty="0">
                <a:latin typeface="Arial Black" pitchFamily="34" charset="0"/>
              </a:rPr>
              <a:t> - </a:t>
            </a:r>
            <a:r>
              <a:rPr lang="ru-RU" sz="2400" b="1" dirty="0" err="1">
                <a:latin typeface="Arial Black" pitchFamily="34" charset="0"/>
              </a:rPr>
              <a:t>суммативное</a:t>
            </a:r>
            <a:endParaRPr lang="ru-RU" sz="2400" dirty="0"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11824" y="620688"/>
            <a:ext cx="27363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Аттестация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3552" y="2060848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Промежуточная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7928" y="1772816"/>
            <a:ext cx="5004048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/>
          </a:p>
          <a:p>
            <a:pPr algn="ctr"/>
            <a:r>
              <a:rPr lang="ru-RU" sz="2400" b="1" dirty="0">
                <a:latin typeface="Arial Black" pitchFamily="34" charset="0"/>
              </a:rPr>
              <a:t>Итоговая </a:t>
            </a:r>
          </a:p>
          <a:p>
            <a:pPr algn="ctr"/>
            <a:r>
              <a:rPr lang="ru-RU" sz="2400" b="1" dirty="0">
                <a:latin typeface="Arial Black" pitchFamily="34" charset="0"/>
              </a:rPr>
              <a:t>(государственная, 9, 11 </a:t>
            </a:r>
            <a:r>
              <a:rPr lang="ru-RU" sz="2400" b="1" dirty="0" err="1">
                <a:latin typeface="Arial Black" pitchFamily="34" charset="0"/>
              </a:rPr>
              <a:t>кл</a:t>
            </a:r>
            <a:r>
              <a:rPr lang="ru-RU" sz="2400" b="1" dirty="0">
                <a:latin typeface="Arial Black" pitchFamily="34" charset="0"/>
              </a:rPr>
              <a:t>.)</a:t>
            </a:r>
            <a:endParaRPr lang="ru-RU" sz="2400" dirty="0"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47528" y="3429000"/>
            <a:ext cx="1944216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latin typeface="Arial Black" pitchFamily="34" charset="0"/>
            </a:endParaRPr>
          </a:p>
          <a:p>
            <a:pPr algn="ctr"/>
            <a:r>
              <a:rPr lang="ru-RU" sz="2400" b="1" dirty="0">
                <a:latin typeface="Arial Black" pitchFamily="34" charset="0"/>
              </a:rPr>
              <a:t>Текущая</a:t>
            </a:r>
            <a:endParaRPr lang="ru-RU" sz="2400" dirty="0"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39816" y="3645024"/>
            <a:ext cx="3456384" cy="1440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/>
          </a:p>
          <a:p>
            <a:pPr algn="ctr"/>
            <a:r>
              <a:rPr lang="ru-RU" sz="2400" b="1" dirty="0">
                <a:latin typeface="Arial Black" pitchFamily="34" charset="0"/>
              </a:rPr>
              <a:t>Четвертная, триместровая, полугодовая</a:t>
            </a:r>
            <a:endParaRPr lang="ru-RU" sz="2400" dirty="0"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56240" y="3645024"/>
            <a:ext cx="1944216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Годовая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91744" y="3429000"/>
            <a:ext cx="360040" cy="936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007768" y="1340768"/>
            <a:ext cx="792088" cy="64807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168008" y="1340768"/>
            <a:ext cx="432048" cy="43204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</p:cNvCxnSpPr>
          <p:nvPr/>
        </p:nvCxnSpPr>
        <p:spPr>
          <a:xfrm flipH="1">
            <a:off x="3431704" y="2924944"/>
            <a:ext cx="252028" cy="5040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295800" y="2708920"/>
            <a:ext cx="648072" cy="936104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11824" y="2852936"/>
            <a:ext cx="3744416" cy="72008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596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2014040612112220237100.jpeg"/>
          <p:cNvPicPr>
            <a:picLocks noChangeAspect="1"/>
          </p:cNvPicPr>
          <p:nvPr/>
        </p:nvPicPr>
        <p:blipFill>
          <a:blip r:embed="rId3" cstate="print"/>
          <a:srcRect l="16138"/>
          <a:stretch>
            <a:fillRect/>
          </a:stretch>
        </p:blipFill>
        <p:spPr>
          <a:xfrm>
            <a:off x="1524001" y="188640"/>
            <a:ext cx="4329145" cy="2968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6096000" y="692696"/>
            <a:ext cx="4032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Когда соус пробует шеф-повар – это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79576" y="3645024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когда его пробует покупатель – это</a:t>
            </a:r>
            <a:endParaRPr lang="ru-RU" sz="3200" dirty="0"/>
          </a:p>
        </p:txBody>
      </p:sp>
      <p:pic>
        <p:nvPicPr>
          <p:cNvPr id="7" name="Рисунок 6" descr="cover___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75521">
            <a:off x="6456040" y="3699492"/>
            <a:ext cx="4204158" cy="31585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240017" y="1772816"/>
            <a:ext cx="33264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формирующее </a:t>
            </a: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оценивание,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79576" y="4725144"/>
            <a:ext cx="30064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суммативное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оценивание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0081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35560" y="620689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Формирующее оценивание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1584" y="1412777"/>
            <a:ext cx="763284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Оценивание в процессе обучения, когда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анализируются знания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умения, ценностные установки и оценки, а также поведение учащегося, устанавливается обратная связь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об успехах и недостатках учащегося; 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учащегося ориентируют и вдохновляют на дальнейшую учебу, а также планирование целей и путей их достижения.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757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4038239"/>
              </p:ext>
            </p:extLst>
          </p:nvPr>
        </p:nvGraphicFramePr>
        <p:xfrm>
          <a:off x="1620455" y="104171"/>
          <a:ext cx="9882569" cy="6354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84658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548680"/>
            <a:ext cx="34563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Суммативное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 оценивание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9576" y="1916832"/>
            <a:ext cx="33843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Оценивание, проводимое с целью определения соответствия знаний учащихся нормам и требованиям стандартов обучения.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Констатирует факт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обученности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учащихся.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35960" y="54868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Формирующее (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формативное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) оценивание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51984" y="2276872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Оценивание для обучения.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М.А.Пинская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ФО – это не отметка. Это механизмы сбора информации, обратная связь о своём собственном продвижении. </a:t>
            </a:r>
            <a:endParaRPr lang="ru-RU" sz="2400" dirty="0"/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56240" y="4869161"/>
            <a:ext cx="2031876" cy="18510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3034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836712"/>
            <a:ext cx="3456384" cy="687610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Суммативное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оценивание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951984" y="620688"/>
            <a:ext cx="4032250" cy="887412"/>
          </a:xfrm>
          <a:prstGeom prst="rect">
            <a:avLst/>
          </a:prstGeom>
        </p:spPr>
        <p:txBody>
          <a:bodyPr vert="horz" anchor="b" anchorCtr="0">
            <a:normAutofit fontScale="92500" lnSpcReduction="200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Формирующее оценивание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95600" y="3933057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Осуществляется, как правило, внешними органами согласно тем или иным нормативным документам.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96000" y="1556792"/>
            <a:ext cx="3726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Нацелено на определение индивидуальных достижений обучающегося,                               формирование и развитие личности обучающегося.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96000" y="3140969"/>
            <a:ext cx="37444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роводится самими участниками образовательного процесса и с той частотой, которая необходима учителю и учащимся для  достижения целей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96000" y="5229200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Шкала оценивания может быть разработана самим учителем или группой учителей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95600" y="1556793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Нацелено на определение соответствия знаний учащихся нормам и требованиям стандартов обучения. Констатирует факт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обученности</a:t>
            </a:r>
            <a:r>
              <a:rPr lang="ru-RU" dirty="0">
                <a:latin typeface="Arial" pitchFamily="34" charset="0"/>
                <a:cs typeface="Arial" pitchFamily="34" charset="0"/>
              </a:rPr>
              <a:t> учащихся.</a:t>
            </a:r>
          </a:p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495600" y="5229200"/>
            <a:ext cx="331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Используется общепринятая государственная шкала оценивания.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89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847528" y="268347"/>
          <a:ext cx="8640958" cy="6264739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924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1698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Black" pitchFamily="34" charset="0"/>
                          <a:ea typeface="ArialMT"/>
                          <a:cs typeface="Arial" pitchFamily="34" charset="0"/>
                        </a:rPr>
                        <a:t>От традиционной модели оценивания к  формирующему оцениванию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 Black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7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Традиционных письменных работ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Творческим, исследовательским работам, тестам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Неявных критериев оценивания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Четким и прозрачным критериям оценивания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Оценивания </a:t>
                      </a: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учителем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Оцениванию при участии учащихся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Конкуренции 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Сотрудничеству, сотворчеству 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6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Оценки результата</a:t>
                      </a:r>
                      <a:endParaRPr lang="ru-RU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Оцениванию процесса 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23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Оценивания </a:t>
                      </a: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знаний 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Оцениванию понимания, интерпретации, анализа и синтеза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Значимости и важности оценки</a:t>
                      </a:r>
                      <a:endParaRPr lang="ru-RU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Значимости учения 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5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Итогового, суммарного оценивания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ArialM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ArialMT"/>
                          <a:cs typeface="Arial" pitchFamily="34" charset="0"/>
                        </a:rPr>
                        <a:t>Развивающему оцениванию</a:t>
                      </a:r>
                      <a:endParaRPr lang="ru-RU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5375920" y="1196753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375920" y="1844825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375920" y="2492897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375920" y="3140969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375920" y="3717033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375920" y="4509121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375920" y="5373217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375920" y="6021289"/>
            <a:ext cx="614150" cy="409433"/>
          </a:xfrm>
          <a:prstGeom prst="right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21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63552" y="548681"/>
            <a:ext cx="77048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Характеристики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формирующего оценивания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5" descr="http://st1.stranamam.ru/data/cache/2011oct/28/28/2869433_57429-7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935174"/>
            <a:ext cx="2839342" cy="2922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576" y="1628801"/>
            <a:ext cx="86044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Задания соответствуют по содержанию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пройденному материалу;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Используются знакомые для учащихся и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соответствующие их возрасту  формы заданий;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Задания  составлены таким образом, чтобы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выявить возможные проблемы у каждого ученика;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Задания  составлены таким образом,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чтобы был очевиден процесс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размышления, который привел к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данному ответу;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Четкие критерии оценивания;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07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620688"/>
            <a:ext cx="8460432" cy="62068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Требования к результатам ФГОС ОО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7568" y="1268760"/>
            <a:ext cx="7776864" cy="481766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формирование умения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планировать, контролировать и </a:t>
            </a:r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оценивать учебные действия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в соответствии с поставленной задачей и условиями ее реализации; определять наиболее эффективные способы достижения результата; (ФГОС НОО)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умение </a:t>
            </a:r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оценивать правильность выполнения учебной задачи</a:t>
            </a:r>
            <a:r>
              <a:rPr lang="ru-RU" dirty="0">
                <a:latin typeface="Arial" pitchFamily="34" charset="0"/>
                <a:cs typeface="Arial" pitchFamily="34" charset="0"/>
              </a:rPr>
              <a:t>, собственные возможности ее решения;(ФГОС ООО)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владение основами самоконтроля, самооценки,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принятия решений и осуществления осознанного выбора в учебной и познавательной деятельности;(ФГОС ООО)</a:t>
            </a:r>
          </a:p>
        </p:txBody>
      </p:sp>
    </p:spTree>
    <p:extLst>
      <p:ext uri="{BB962C8B-B14F-4D97-AF65-F5344CB8AC3E}">
        <p14:creationId xmlns:p14="http://schemas.microsoft.com/office/powerpoint/2010/main" xmlns="" val="19138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692697"/>
            <a:ext cx="8064896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Результаты проведенного оценивания сразу же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 доступны для учителя и ученика;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Учитель и ученик имеют возможность по результатам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 оценивания  планировать  определенные действия,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 направленные на повышение качества знаний;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Оцениваются достижения учащихся в их </a:t>
            </a:r>
          </a:p>
          <a:p>
            <a:pPr fontAlgn="base">
              <a:buClr>
                <a:schemeClr val="accent2">
                  <a:lumMod val="50000"/>
                </a:schemeClr>
              </a:buClr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 развитии;</a:t>
            </a: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Разнообразие методов и приемов оценивания;</a:t>
            </a: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Непрерывность;</a:t>
            </a: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Проводится совместно учителем и учеником;</a:t>
            </a: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Используется самооценка,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взаимооценка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Наличие рефлексии и обратной связи 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                                        1. От учителя к ученику.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                                        2. От ученика к ученику.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                                        3. От ученика к учителю.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fontAlgn="base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nformation_items_1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62881" y="4221088"/>
            <a:ext cx="2205118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7264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5" descr="http://900igr.net/up/datai/78417/0009-012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2264" y="548681"/>
            <a:ext cx="1583506" cy="2195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7" y="476672"/>
            <a:ext cx="646001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Д.Д.Данилов. Школа 2100. 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7 правил ФО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07568" y="1772816"/>
            <a:ext cx="7704856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1-е правило.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ЧТО ОЦЕНИВАЕМ?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Оцениваем результаты </a:t>
            </a:r>
            <a:r>
              <a:rPr lang="ru-RU" sz="2400" b="1" dirty="0">
                <a:latin typeface="Arial" pitchFamily="34" charset="0"/>
                <a:cs typeface="Arial" pitchFamily="34" charset="0"/>
                <a:sym typeface="Symbol" pitchFamily="18" charset="2"/>
              </a:rPr>
              <a:t>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предметные,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 личностные.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900" u="sng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2-е правило.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КТО ОЦЕНИВАЕТ?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Учитель и ученик вместе определяют оценку и отметку.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900" u="sng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3-е правило.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СКОЛЬКО СТАВИТЬ ОТМЕТОК? </a:t>
            </a:r>
          </a:p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По числу решённых задач.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900" u="sng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4-е правило.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ГДЕ НАКАПЛИВАТЬ ОЦЕНКИ И ОТМЕТКИ?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В таблицах образовательных результатов (предметных,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метапредметных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личностных) и в «Портфеле достижений».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7886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1916833"/>
            <a:ext cx="7776864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5-е правило.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КОГДА СТАВИТЬ ОТМЕТКИ?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Текущие – по желанию, за тематические проверочные работы – обязательно. </a:t>
            </a:r>
          </a:p>
          <a:p>
            <a:pPr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6-е правило.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 КАКИМ КРИТЕРИЯМ ОЦЕНИВАТЬ?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По признакам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трёх уровней успешности.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900" u="sng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7-е правило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КАК ОПРЕДЕЛЯТЬ ИТОГОВЫЕ ОЦЕНКИ?  </a:t>
            </a:r>
          </a:p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Предметные четвертные оценки/отметки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определяются по таблицам предметных результатов (среднее арифметическое баллов). </a:t>
            </a:r>
          </a:p>
        </p:txBody>
      </p:sp>
      <p:pic>
        <p:nvPicPr>
          <p:cNvPr id="5" name="Picture 5" descr="http://900igr.net/up/datai/78417/0009-012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2264" y="476673"/>
            <a:ext cx="1583506" cy="2195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35561" y="620688"/>
            <a:ext cx="6460013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Д.Д.Данилов. Школа 2100. </a:t>
            </a:r>
          </a:p>
          <a:p>
            <a:pPr algn="ctr" defTabSz="914400">
              <a:spcBef>
                <a:spcPct val="0"/>
              </a:spcBef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7 правил ФО </a:t>
            </a:r>
          </a:p>
        </p:txBody>
      </p:sp>
    </p:spTree>
    <p:extLst>
      <p:ext uri="{BB962C8B-B14F-4D97-AF65-F5344CB8AC3E}">
        <p14:creationId xmlns:p14="http://schemas.microsoft.com/office/powerpoint/2010/main" xmlns="" val="143378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79576" y="548681"/>
            <a:ext cx="80648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Технология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формирующего оценивания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35560" y="1772816"/>
            <a:ext cx="7920880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Спланировать образовательные результаты учащихся по темам.</a:t>
            </a:r>
          </a:p>
          <a:p>
            <a:pPr marL="457200" indent="-457200" fontAlgn="base">
              <a:buFont typeface="+mj-lt"/>
              <a:buAutoNum type="arabicPeriod"/>
            </a:pP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Спланировать цели урока как образовательные результаты деятельности учащихся.</a:t>
            </a:r>
          </a:p>
          <a:p>
            <a:pPr marL="457200" indent="-457200" fontAlgn="base">
              <a:buFont typeface="+mj-lt"/>
              <a:buAutoNum type="arabicPeriod"/>
            </a:pP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Сформировать задачи урока как шаги деятельности учащихся.</a:t>
            </a:r>
          </a:p>
          <a:p>
            <a:pPr marL="457200" indent="-457200" fontAlgn="base">
              <a:buFont typeface="+mj-lt"/>
              <a:buAutoNum type="arabicPeriod"/>
            </a:pP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Сформулировать конкретные критерии оценивания деятельности учащихся на уроке.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7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07568" y="1700808"/>
            <a:ext cx="77768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5.Оценить  деятельность учащихся по критериям.</a:t>
            </a:r>
          </a:p>
          <a:p>
            <a:endParaRPr lang="ru-RU" sz="105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6.Осуществить  обратную связь учитель-ученик, ученик-ученик, ученик-учитель.</a:t>
            </a:r>
          </a:p>
          <a:p>
            <a:endParaRPr lang="ru-RU" sz="105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7.Сравнить результаты учащихся с предыдущим уровнем их достижений.</a:t>
            </a:r>
          </a:p>
          <a:p>
            <a:endParaRPr lang="ru-RU" sz="105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8.Определить место учащегося на пути достижения поставленной цели.</a:t>
            </a:r>
          </a:p>
          <a:p>
            <a:endParaRPr lang="ru-RU" sz="105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9.Откорректировать образовательный маршрут учащихся.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79576" y="548681"/>
            <a:ext cx="80648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Технология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формирующего оценивания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356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4324" y="360040"/>
            <a:ext cx="7043352" cy="98072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Условия реализации ФО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9576" y="1340768"/>
            <a:ext cx="763284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Разработаны и описаны основные виды деятельности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зависимости от специфики предметной области;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Разработаны критерии оценивания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разных видов деятельности в процессе обучения;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Критерии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оценивания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открыты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они доводятся до обучающихся и точно комментируются;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Разработана рейтинговая система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т.е. определено сколько баллов «стоит» тот или иной вид деятельности;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Оценивается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большей мере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процесс, а не результат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Важную роль играет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рефлексия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(т.е. оценивание как обучающимся, так и педагогом своих достижений);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Процедура оценивания обсуждается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обучающимися. </a:t>
            </a:r>
          </a:p>
        </p:txBody>
      </p:sp>
    </p:spTree>
    <p:extLst>
      <p:ext uri="{BB962C8B-B14F-4D97-AF65-F5344CB8AC3E}">
        <p14:creationId xmlns:p14="http://schemas.microsoft.com/office/powerpoint/2010/main" xmlns="" val="8518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832" y="548680"/>
            <a:ext cx="3138132" cy="6876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Проблемы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Рисунок 6" descr="fund-custodia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1984" y="3907511"/>
            <a:ext cx="4716016" cy="226488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412776"/>
            <a:ext cx="7776864" cy="51179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Отсутствует единая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внутришкольная</a:t>
            </a:r>
            <a:r>
              <a:rPr lang="ru-RU" dirty="0">
                <a:latin typeface="Arial" pitchFamily="34" charset="0"/>
                <a:cs typeface="Arial" pitchFamily="34" charset="0"/>
              </a:rPr>
              <a:t> система оценивания, локальные акты,  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регламентирующие этот процесс; </a:t>
            </a:r>
          </a:p>
          <a:p>
            <a:pPr>
              <a:buNone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Не разработаны методические рекомендации по использованию результатов оценивания; </a:t>
            </a:r>
          </a:p>
          <a:p>
            <a:pPr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И не создан банк техник, приемов и 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методов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85141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665" y="476672"/>
            <a:ext cx="6304413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Стратегии  ФО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63552" y="1124744"/>
            <a:ext cx="8280920" cy="54452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>
                <a:solidFill>
                  <a:srgbClr val="660033"/>
                </a:solidFill>
              </a:rPr>
              <a:t>   </a:t>
            </a:r>
            <a:endParaRPr lang="ru-RU" sz="2800" b="1" dirty="0" smtClean="0">
              <a:solidFill>
                <a:srgbClr val="660033"/>
              </a:solidFill>
            </a:endParaRP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Стратегии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оценивания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— это методы, которые учитель использует для сбора информации об учебных достижениях учащихся.</a:t>
            </a:r>
          </a:p>
          <a:p>
            <a:pPr>
              <a:buNone/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карта понятий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шкала самооценки, лист самооценки 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составление тестов 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оценочные рубрики  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мини-обзор 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недельный отчет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опросник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портфолио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b="1" dirty="0">
              <a:solidFill>
                <a:srgbClr val="660033"/>
              </a:solidFill>
            </a:endParaRPr>
          </a:p>
          <a:p>
            <a:pPr>
              <a:buNone/>
            </a:pPr>
            <a:endParaRPr lang="ru-RU" sz="2800" b="1" dirty="0"/>
          </a:p>
        </p:txBody>
      </p:sp>
      <p:pic>
        <p:nvPicPr>
          <p:cNvPr id="7" name="Рисунок 6" descr="31 07 1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0057" y="3573016"/>
            <a:ext cx="3404485" cy="2655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82768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279576" y="2025909"/>
            <a:ext cx="770485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LeaningApps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инструмент для создания интерактивных тестов для самопроверки.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"/>
            </a:pPr>
            <a:r>
              <a:rPr lang="en-US" sz="24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Kahoot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прекрасная замена пультов для системы обратной связи в классе. Все, что надо это компьютер, проектор и наличие смартфонов у ребят в классе. Процесс проверки превратится в настоящую увлекательную игру!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Google Form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создание тестов, </a:t>
            </a:r>
            <a:r>
              <a:rPr lang="ru-RU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анкет,опросников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0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919536" y="764705"/>
            <a:ext cx="8496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9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цифровых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инструментов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формирующего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оценивания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,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дающие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мгновенную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обратную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связь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717859"/>
            <a:ext cx="7813376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4. 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Quizizz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тесты, составленные в сервисе можно давать учащимся в качестве домашнего задание.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5. 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Quizlet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легок в использовании и невероятно многогранен в представлении одного и того же теста. Среди опубликованных учителями тестов можно найти тесты разной тематики (математика, химия, биологии и так далее), но более всего он подходит для изучения новых иностранных слов.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6. </a:t>
            </a:r>
            <a:r>
              <a:rPr lang="en-US" sz="24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Plickers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используется для быстрого голосования, проведения опросов, тестов. Диаграмма, показывающая результаты голосования, меняется в режиме реального времени.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2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35560" y="548680"/>
            <a:ext cx="7848872" cy="99060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ФГОС ОО:  </a:t>
            </a:r>
            <a:b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изменение подходов к оцениванию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79576" y="1556792"/>
            <a:ext cx="5832648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Оценивание с целью итоговой фиксации достижений учащихся, формирования и развития предметных и </a:t>
            </a:r>
            <a:r>
              <a:rPr 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метапредметных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навыков и умений.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59696" y="3212976"/>
            <a:ext cx="6048672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оценки должна обеспечивать комплексный подход к оценке результатов освоения программы и динамике индивидуальных достижений обучающихся.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79576" y="4941168"/>
            <a:ext cx="7200800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Использовать такие методы и приемы оценивания, которые позволят  оценивать не только предметные, но и </a:t>
            </a:r>
            <a:r>
              <a:rPr 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результаты учащихся на различных этапах образовательного процесса.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6168008" y="2852936"/>
            <a:ext cx="432048" cy="50405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8976320" y="4653136"/>
            <a:ext cx="432048" cy="57606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4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4149080"/>
            <a:ext cx="770485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Каждый из перечисленных инструментов сообщает учителю и, что очень важно,  самому ученику о текущем состоянии процесса учения и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фокусируется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 на вопросе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КАК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ученик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учится, а не на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отметке.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908721"/>
            <a:ext cx="770485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7. </a:t>
            </a:r>
            <a:r>
              <a:rPr lang="en-US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Doodle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 его помощью, также, можно создавать быстрые опросы.</a:t>
            </a:r>
            <a:endParaRPr lang="en-US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8. </a:t>
            </a:r>
            <a:r>
              <a:rPr lang="en-US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Socrative</a:t>
            </a:r>
            <a:r>
              <a:rPr lang="ru-RU" sz="2400" b="1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схож с </a:t>
            </a:r>
            <a:r>
              <a:rPr lang="ru-RU" sz="2400" dirty="0" err="1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Kahoot</a:t>
            </a:r>
            <a:r>
              <a:rPr lang="ru-RU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учитель создает </a:t>
            </a:r>
            <a:r>
              <a:rPr lang="ru-RU" sz="2400" dirty="0" err="1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опросники</a:t>
            </a:r>
            <a:r>
              <a:rPr lang="ru-RU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/тесты, а ученики могут ответить на него со своего телефона или планшета.</a:t>
            </a:r>
            <a:r>
              <a:rPr lang="en-US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9. </a:t>
            </a:r>
            <a:r>
              <a:rPr lang="en-US" sz="2400" b="1" dirty="0" err="1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Flisti</a:t>
            </a:r>
            <a:r>
              <a:rPr lang="ru-RU" sz="2400" b="1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простой инструмент, позволяющий без регистрации вбить вопрос и варианты ответов.</a:t>
            </a:r>
            <a:r>
              <a:rPr lang="en-US" sz="2400" dirty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08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4592256"/>
          </a:xfrm>
        </p:spPr>
        <p:txBody>
          <a:bodyPr>
            <a:normAutofit/>
          </a:bodyPr>
          <a:lstStyle/>
          <a:p>
            <a:r>
              <a:rPr lang="ru-RU" sz="2700" b="1" i="1" dirty="0">
                <a:solidFill>
                  <a:srgbClr val="0070C0"/>
                </a:solidFill>
              </a:rPr>
              <a:t>Чем легче учителю учить, тем труднее ученикам учиться. 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Чем труднее учителю, тем легче ученику. 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Чем больше будет учитель учиться сам, обдумывать каждый урок 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и соразмерять с силами ученика, 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чем больше будет следить за ходом мысли ученика, 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чем больше вызывать на вопросы и ответы, тем лучше будет учиться ученик.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1693863" y="4985795"/>
            <a:ext cx="10018710" cy="889000"/>
          </a:xfrm>
        </p:spPr>
        <p:txBody>
          <a:bodyPr/>
          <a:lstStyle/>
          <a:p>
            <a:r>
              <a:rPr lang="ru-RU" dirty="0" smtClean="0"/>
              <a:t>Л.Н. ТОЛСТОЙ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464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http://i64.beon.ru/83/0/1790083/28/83358728/x_98bdc20c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7568" y="620689"/>
            <a:ext cx="777686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17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351584" y="2780928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Часть I, статья 4 Стандарт направлен на: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«…формирование содержательно-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критериальной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основы оценки результатов освоения программы…»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19536" y="1052737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ФЕДЕРАЛЬНЫЙ ГОСУДАРСТВЕННЫЙ ОБРАЗОВАТЕЛЬНЫЙ СТАНДАРТ </a:t>
            </a:r>
          </a:p>
        </p:txBody>
      </p:sp>
    </p:spTree>
    <p:extLst>
      <p:ext uri="{BB962C8B-B14F-4D97-AF65-F5344CB8AC3E}">
        <p14:creationId xmlns:p14="http://schemas.microsoft.com/office/powerpoint/2010/main" xmlns="" val="6574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23592" y="1052737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Критериальное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оценивание 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– это процесс, основанный на сравнении учебных достижений учащихся с четко определенными, коллективно выработанными, заранее известными всем участникам образовательного процесса критериями, соответствующими целям и содержанию образования,   способствующим формированию ключевых компетентностей учащихся.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   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Современное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критериальное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 оценивание  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является  двусоставным: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сочетает в себе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суммативное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формативное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оценивание.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680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35560" y="620689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УСТАНОВКИ КРИТЕРИАЛЬНОГО ОЦЕНИВАНИЯ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1720840"/>
            <a:ext cx="8064896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Оцениваться может только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работа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учащегося, а не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его личность;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Работа учащегося сравнивается не с работами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других учеников, а с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эталоном,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который известен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учащимся заранее и описан с помощью критериев;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Имеется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четкий алгоритм выведения отметки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по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которому учащийся может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сам определить свой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   уровень достижения и определить свою отметку;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endParaRPr lang="ru-RU" sz="900" b="1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Оценивание может осуществляться несколькими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педагогами (стандартизация оценивания)</a:t>
            </a:r>
          </a:p>
        </p:txBody>
      </p:sp>
    </p:spTree>
    <p:extLst>
      <p:ext uri="{BB962C8B-B14F-4D97-AF65-F5344CB8AC3E}">
        <p14:creationId xmlns:p14="http://schemas.microsoft.com/office/powerpoint/2010/main" xmlns="" val="104785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07568" y="1412776"/>
            <a:ext cx="784887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1. Соответствует предметным учебным целям 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не зависит от настроения учителя  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(способствует повышению объективности оценивания).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  Предоставляет чётко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сформулированные уровни достижения.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3. Делает оценивание более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понятным для всех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участников  образовательного процесса (учеников, родителей, учителей).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4. Способствует развитию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навыков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самооценивания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5.  Способствует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росту  мотивации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 обучению.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6. Оценивание учащихся на каждом этапе урока (учащиеся видят,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из чего складывается итоговая оценка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обучения);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7. Самооценка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взаимооценка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(формируется умение учащихся работать в коллективе, но при этом наблюдается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минимальное влияние учителя на итоговую оценку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обучения);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1584" y="692697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В чём преимущества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критериального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оценивания?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456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Выгнутая вниз стрелка 14"/>
          <p:cNvSpPr/>
          <p:nvPr/>
        </p:nvSpPr>
        <p:spPr>
          <a:xfrm rot="15609686">
            <a:off x="8518549" y="2646477"/>
            <a:ext cx="2315983" cy="11658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3592" y="2060848"/>
            <a:ext cx="27363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itchFamily="34" charset="0"/>
              </a:rPr>
              <a:t>ОБЩИЕ ЦЕЛИ ОБРАЗОВАНИЯ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9616" y="4293096"/>
            <a:ext cx="266429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itchFamily="34" charset="0"/>
              </a:rPr>
              <a:t>УЧЕБНЫЕ ЦЕЛИ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9936" y="1988840"/>
            <a:ext cx="31683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itchFamily="34" charset="0"/>
              </a:rPr>
              <a:t>ОБРАЗОВАТЕЛЬНАЯ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60096" y="4221088"/>
            <a:ext cx="288032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Arial Black" pitchFamily="34" charset="0"/>
              </a:rPr>
              <a:t> ОЦЕНКА И АНАЛИЗ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791744" y="2852936"/>
            <a:ext cx="792088" cy="13681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871864" y="2852936"/>
            <a:ext cx="1728192" cy="14401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104112" y="2852936"/>
            <a:ext cx="1008112" cy="12961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право с вырезом 13"/>
          <p:cNvSpPr/>
          <p:nvPr/>
        </p:nvSpPr>
        <p:spPr>
          <a:xfrm>
            <a:off x="5663952" y="4509120"/>
            <a:ext cx="1080120" cy="43204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гнутая вверх стрелка 15"/>
          <p:cNvSpPr/>
          <p:nvPr/>
        </p:nvSpPr>
        <p:spPr>
          <a:xfrm rot="10800000">
            <a:off x="4655840" y="5157192"/>
            <a:ext cx="2736304" cy="100811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83632" y="620689"/>
            <a:ext cx="62281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Место и роль оценивания в образовательном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xmlns="" val="124331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Наталья Николаевна\Мои документы\Механикова общая\Презентации УО\Шаблоны для презентаци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7729" y="-171400"/>
            <a:ext cx="4134419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Оценка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3592" y="908721"/>
            <a:ext cx="7056784" cy="15285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Процесс соотнесения реальных результатов образования с теми целями, которые были запланированы.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2780928"/>
            <a:ext cx="3985146" cy="641444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функции оценки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88089" y="3284985"/>
            <a:ext cx="3480179" cy="532263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660033"/>
                </a:solidFill>
              </a:rPr>
              <a:t>информационная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88089" y="4149081"/>
            <a:ext cx="3480179" cy="532263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660033"/>
                </a:solidFill>
              </a:rPr>
              <a:t>контролирующая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88089" y="5085185"/>
            <a:ext cx="3480179" cy="532263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660033"/>
                </a:solidFill>
              </a:rPr>
              <a:t>регулирующая</a:t>
            </a:r>
          </a:p>
        </p:txBody>
      </p:sp>
      <p:pic>
        <p:nvPicPr>
          <p:cNvPr id="7172" name="Picture 4" descr="https://prv2.lori-images.net/raznye-shkolnye-otsenki-v-odin-den-dnevnik-0001714998-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3" y="3789041"/>
            <a:ext cx="4408227" cy="2800621"/>
          </a:xfrm>
          <a:prstGeom prst="rect">
            <a:avLst/>
          </a:prstGeom>
          <a:noFill/>
        </p:spPr>
      </p:pic>
      <p:cxnSp>
        <p:nvCxnSpPr>
          <p:cNvPr id="13" name="Прямая со стрелкой 12"/>
          <p:cNvCxnSpPr>
            <a:stCxn id="6" idx="3"/>
            <a:endCxn id="7" idx="1"/>
          </p:cNvCxnSpPr>
          <p:nvPr/>
        </p:nvCxnSpPr>
        <p:spPr>
          <a:xfrm>
            <a:off x="5688658" y="3101650"/>
            <a:ext cx="1199430" cy="449466"/>
          </a:xfrm>
          <a:prstGeom prst="straightConnector1">
            <a:avLst/>
          </a:prstGeom>
          <a:ln w="5715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3"/>
            <a:endCxn id="8" idx="1"/>
          </p:cNvCxnSpPr>
          <p:nvPr/>
        </p:nvCxnSpPr>
        <p:spPr>
          <a:xfrm>
            <a:off x="5688658" y="3101650"/>
            <a:ext cx="1199430" cy="1313562"/>
          </a:xfrm>
          <a:prstGeom prst="straightConnector1">
            <a:avLst/>
          </a:prstGeom>
          <a:ln w="5715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3"/>
            <a:endCxn id="9" idx="1"/>
          </p:cNvCxnSpPr>
          <p:nvPr/>
        </p:nvCxnSpPr>
        <p:spPr>
          <a:xfrm>
            <a:off x="5688658" y="3101650"/>
            <a:ext cx="1199430" cy="2249666"/>
          </a:xfrm>
          <a:prstGeom prst="straightConnector1">
            <a:avLst/>
          </a:prstGeom>
          <a:ln w="5715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705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625</TotalTime>
  <Words>1124</Words>
  <Application>Microsoft Office PowerPoint</Application>
  <PresentationFormat>Произвольный</PresentationFormat>
  <Paragraphs>282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Параллакс</vt:lpstr>
      <vt:lpstr>ФОРМИРУЮЩЕЕ ОЦЕНИВАНИЕ В УСЛОВИЯХ РЕАЛИЗАЦИИ ФГОС</vt:lpstr>
      <vt:lpstr>Требования к результатам ФГОС ОО  </vt:lpstr>
      <vt:lpstr>ФГОС ОО:   изменение подходов к оцениванию</vt:lpstr>
      <vt:lpstr>Слайд 4</vt:lpstr>
      <vt:lpstr>Слайд 5</vt:lpstr>
      <vt:lpstr>Слайд 6</vt:lpstr>
      <vt:lpstr>Слайд 7</vt:lpstr>
      <vt:lpstr>Слайд 8</vt:lpstr>
      <vt:lpstr>Оценка </vt:lpstr>
      <vt:lpstr>Слайд 10</vt:lpstr>
      <vt:lpstr>Какая система оценивания нужна?</vt:lpstr>
      <vt:lpstr>Слайд 12</vt:lpstr>
      <vt:lpstr>Слайд 13</vt:lpstr>
      <vt:lpstr>Слайд 14</vt:lpstr>
      <vt:lpstr>Слайд 15</vt:lpstr>
      <vt:lpstr>Слайд 16</vt:lpstr>
      <vt:lpstr>Суммативное оценивание</vt:lpstr>
      <vt:lpstr>Слайд 18</vt:lpstr>
      <vt:lpstr>Слайд 19</vt:lpstr>
      <vt:lpstr>Слайд 20</vt:lpstr>
      <vt:lpstr>Д.Д.Данилов. Школа 2100.  7 правил ФО </vt:lpstr>
      <vt:lpstr>Слайд 22</vt:lpstr>
      <vt:lpstr>Слайд 23</vt:lpstr>
      <vt:lpstr>Слайд 24</vt:lpstr>
      <vt:lpstr>Условия реализации ФО</vt:lpstr>
      <vt:lpstr>Проблемы</vt:lpstr>
      <vt:lpstr>Стратегии  ФО</vt:lpstr>
      <vt:lpstr>Слайд 28</vt:lpstr>
      <vt:lpstr>Слайд 29</vt:lpstr>
      <vt:lpstr>Слайд 30</vt:lpstr>
      <vt:lpstr>Чем легче учителю учить, тем труднее ученикам учиться.  Чем труднее учителю, тем легче ученику.  Чем больше будет учитель учиться сам, обдумывать каждый урок  и соразмерять с силами ученика,  чем больше будет следить за ходом мысли ученика,  чем больше вызывать на вопросы и ответы, тем лучше будет учиться ученик.  </vt:lpstr>
      <vt:lpstr>Слайд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ФОРМИРУЮЩЕЕ ОЦЕНИВАНИЕ</dc:title>
  <dc:creator>Юлия Семенова</dc:creator>
  <cp:lastModifiedBy>ulia</cp:lastModifiedBy>
  <cp:revision>6</cp:revision>
  <dcterms:created xsi:type="dcterms:W3CDTF">2017-08-22T08:02:46Z</dcterms:created>
  <dcterms:modified xsi:type="dcterms:W3CDTF">2017-08-30T02:49:35Z</dcterms:modified>
</cp:coreProperties>
</file>