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2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25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22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066C3-8388-40A7-BBA0-9FBA7B280E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D1B03BB-2CC2-4499-874F-FD6522EB4674}">
      <dgm:prSet phldrT="[Текст]" custT="1"/>
      <dgm:spPr/>
      <dgm:t>
        <a:bodyPr/>
        <a:lstStyle/>
        <a:p>
          <a:pPr algn="l"/>
          <a:r>
            <a:rPr lang="ru-RU" sz="1600" dirty="0" smtClean="0"/>
            <a:t>Круг  проблем,  которые  интересуют и мотивируют на дальнейшую деятельность</a:t>
          </a:r>
          <a:endParaRPr lang="ru-RU" sz="1600" dirty="0"/>
        </a:p>
      </dgm:t>
    </dgm:pt>
    <dgm:pt modelId="{8897F110-E69C-4DAD-B539-B98A884898FE}" type="parTrans" cxnId="{0DBD8A31-AD46-4969-9B84-D70D74D5A75D}">
      <dgm:prSet/>
      <dgm:spPr/>
      <dgm:t>
        <a:bodyPr/>
        <a:lstStyle/>
        <a:p>
          <a:endParaRPr lang="ru-RU"/>
        </a:p>
      </dgm:t>
    </dgm:pt>
    <dgm:pt modelId="{ED63E8C1-84BA-420F-AE57-60FB65BEF110}" type="sibTrans" cxnId="{0DBD8A31-AD46-4969-9B84-D70D74D5A75D}">
      <dgm:prSet/>
      <dgm:spPr/>
      <dgm:t>
        <a:bodyPr/>
        <a:lstStyle/>
        <a:p>
          <a:endParaRPr lang="ru-RU"/>
        </a:p>
      </dgm:t>
    </dgm:pt>
    <dgm:pt modelId="{68BD97C8-D59D-4355-ADF7-BDAD1DA38D40}">
      <dgm:prSet phldrT="[Текст]" custT="1"/>
      <dgm:spPr/>
      <dgm:t>
        <a:bodyPr/>
        <a:lstStyle/>
        <a:p>
          <a:r>
            <a:rPr lang="ru-RU" sz="1400" dirty="0" smtClean="0"/>
            <a:t>Приемы, которые позволяют раскрыть суть вопроса. </a:t>
          </a:r>
          <a:endParaRPr lang="ru-RU" sz="1400" dirty="0"/>
        </a:p>
      </dgm:t>
    </dgm:pt>
    <dgm:pt modelId="{D36D599A-5CD7-4DBA-ACF3-AC9052E37720}" type="parTrans" cxnId="{1CA6983B-6A1F-425F-9D20-D5B8516C4BB1}">
      <dgm:prSet/>
      <dgm:spPr/>
      <dgm:t>
        <a:bodyPr/>
        <a:lstStyle/>
        <a:p>
          <a:endParaRPr lang="ru-RU"/>
        </a:p>
      </dgm:t>
    </dgm:pt>
    <dgm:pt modelId="{2078C242-4A3B-4DBA-9C04-3923660BFF0E}" type="sibTrans" cxnId="{1CA6983B-6A1F-425F-9D20-D5B8516C4BB1}">
      <dgm:prSet/>
      <dgm:spPr/>
      <dgm:t>
        <a:bodyPr/>
        <a:lstStyle/>
        <a:p>
          <a:endParaRPr lang="ru-RU"/>
        </a:p>
      </dgm:t>
    </dgm:pt>
    <dgm:pt modelId="{E8EB0C2A-61B7-4E01-868F-EE43F88C93D1}">
      <dgm:prSet phldrT="[Текст]" custT="1"/>
      <dgm:spPr/>
      <dgm:t>
        <a:bodyPr/>
        <a:lstStyle/>
        <a:p>
          <a:pPr algn="l"/>
          <a:r>
            <a:rPr lang="ru-RU" sz="1400" dirty="0" smtClean="0"/>
            <a:t>Благоприятная атмосфера: доверительная, непринужденная </a:t>
          </a:r>
          <a:endParaRPr lang="ru-RU" sz="1400" dirty="0"/>
        </a:p>
      </dgm:t>
    </dgm:pt>
    <dgm:pt modelId="{98F0CAAF-6A79-4C0E-B1AB-EF9E0A3B7BB6}" type="parTrans" cxnId="{92681D73-64AD-417B-B383-D581F413F3CB}">
      <dgm:prSet/>
      <dgm:spPr/>
      <dgm:t>
        <a:bodyPr/>
        <a:lstStyle/>
        <a:p>
          <a:endParaRPr lang="ru-RU"/>
        </a:p>
      </dgm:t>
    </dgm:pt>
    <dgm:pt modelId="{2E919A2E-B591-40E1-9352-9503BE279EFB}" type="sibTrans" cxnId="{92681D73-64AD-417B-B383-D581F413F3CB}">
      <dgm:prSet/>
      <dgm:spPr/>
      <dgm:t>
        <a:bodyPr/>
        <a:lstStyle/>
        <a:p>
          <a:endParaRPr lang="ru-RU"/>
        </a:p>
      </dgm:t>
    </dgm:pt>
    <dgm:pt modelId="{9913434D-D7B3-4154-8AA9-D88F399A0B93}" type="pres">
      <dgm:prSet presAssocID="{256066C3-8388-40A7-BBA0-9FBA7B280E86}" presName="compositeShape" presStyleCnt="0">
        <dgm:presLayoutVars>
          <dgm:chMax val="7"/>
          <dgm:dir/>
          <dgm:resizeHandles val="exact"/>
        </dgm:presLayoutVars>
      </dgm:prSet>
      <dgm:spPr/>
    </dgm:pt>
    <dgm:pt modelId="{76AD265D-F4C4-46A4-BFD0-2C6963F00AA2}" type="pres">
      <dgm:prSet presAssocID="{FD1B03BB-2CC2-4499-874F-FD6522EB4674}" presName="circ1" presStyleLbl="vennNode1" presStyleIdx="0" presStyleCnt="3"/>
      <dgm:spPr/>
      <dgm:t>
        <a:bodyPr/>
        <a:lstStyle/>
        <a:p>
          <a:endParaRPr lang="ru-RU"/>
        </a:p>
      </dgm:t>
    </dgm:pt>
    <dgm:pt modelId="{DF580F19-5256-4013-9292-8C651F3DF0AD}" type="pres">
      <dgm:prSet presAssocID="{FD1B03BB-2CC2-4499-874F-FD6522EB46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E15E0-0D4D-4711-994C-5C56CC276F15}" type="pres">
      <dgm:prSet presAssocID="{68BD97C8-D59D-4355-ADF7-BDAD1DA38D40}" presName="circ2" presStyleLbl="vennNode1" presStyleIdx="1" presStyleCnt="3"/>
      <dgm:spPr/>
      <dgm:t>
        <a:bodyPr/>
        <a:lstStyle/>
        <a:p>
          <a:endParaRPr lang="ru-RU"/>
        </a:p>
      </dgm:t>
    </dgm:pt>
    <dgm:pt modelId="{E67B5101-BD90-46D9-9A5D-5E4C6AA3A204}" type="pres">
      <dgm:prSet presAssocID="{68BD97C8-D59D-4355-ADF7-BDAD1DA38D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57FE7-9211-4BD3-930E-A6D88DA50654}" type="pres">
      <dgm:prSet presAssocID="{E8EB0C2A-61B7-4E01-868F-EE43F88C93D1}" presName="circ3" presStyleLbl="vennNode1" presStyleIdx="2" presStyleCnt="3"/>
      <dgm:spPr/>
      <dgm:t>
        <a:bodyPr/>
        <a:lstStyle/>
        <a:p>
          <a:endParaRPr lang="ru-RU"/>
        </a:p>
      </dgm:t>
    </dgm:pt>
    <dgm:pt modelId="{3F513FD8-AB7C-4D38-9221-DFC9DC695C24}" type="pres">
      <dgm:prSet presAssocID="{E8EB0C2A-61B7-4E01-868F-EE43F88C93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134807-62B1-4D6C-8D04-227B67CBE90B}" type="presOf" srcId="{E8EB0C2A-61B7-4E01-868F-EE43F88C93D1}" destId="{3F513FD8-AB7C-4D38-9221-DFC9DC695C24}" srcOrd="1" destOrd="0" presId="urn:microsoft.com/office/officeart/2005/8/layout/venn1"/>
    <dgm:cxn modelId="{1CA6983B-6A1F-425F-9D20-D5B8516C4BB1}" srcId="{256066C3-8388-40A7-BBA0-9FBA7B280E86}" destId="{68BD97C8-D59D-4355-ADF7-BDAD1DA38D40}" srcOrd="1" destOrd="0" parTransId="{D36D599A-5CD7-4DBA-ACF3-AC9052E37720}" sibTransId="{2078C242-4A3B-4DBA-9C04-3923660BFF0E}"/>
    <dgm:cxn modelId="{535E6CE5-DA69-4958-95F4-371A0E92E710}" type="presOf" srcId="{FD1B03BB-2CC2-4499-874F-FD6522EB4674}" destId="{DF580F19-5256-4013-9292-8C651F3DF0AD}" srcOrd="1" destOrd="0" presId="urn:microsoft.com/office/officeart/2005/8/layout/venn1"/>
    <dgm:cxn modelId="{091C34A1-5F5E-4CBA-803D-E49B1CDD48DA}" type="presOf" srcId="{256066C3-8388-40A7-BBA0-9FBA7B280E86}" destId="{9913434D-D7B3-4154-8AA9-D88F399A0B93}" srcOrd="0" destOrd="0" presId="urn:microsoft.com/office/officeart/2005/8/layout/venn1"/>
    <dgm:cxn modelId="{0DBD8A31-AD46-4969-9B84-D70D74D5A75D}" srcId="{256066C3-8388-40A7-BBA0-9FBA7B280E86}" destId="{FD1B03BB-2CC2-4499-874F-FD6522EB4674}" srcOrd="0" destOrd="0" parTransId="{8897F110-E69C-4DAD-B539-B98A884898FE}" sibTransId="{ED63E8C1-84BA-420F-AE57-60FB65BEF110}"/>
    <dgm:cxn modelId="{AB4404DF-F95E-499A-A47F-0B8AEA54699C}" type="presOf" srcId="{68BD97C8-D59D-4355-ADF7-BDAD1DA38D40}" destId="{E67B5101-BD90-46D9-9A5D-5E4C6AA3A204}" srcOrd="1" destOrd="0" presId="urn:microsoft.com/office/officeart/2005/8/layout/venn1"/>
    <dgm:cxn modelId="{389E617B-0914-4DB3-BEB6-E16AC6FE6DD2}" type="presOf" srcId="{68BD97C8-D59D-4355-ADF7-BDAD1DA38D40}" destId="{00BE15E0-0D4D-4711-994C-5C56CC276F15}" srcOrd="0" destOrd="0" presId="urn:microsoft.com/office/officeart/2005/8/layout/venn1"/>
    <dgm:cxn modelId="{83A43A8E-D108-4D3A-A4F3-CD886B6E2244}" type="presOf" srcId="{FD1B03BB-2CC2-4499-874F-FD6522EB4674}" destId="{76AD265D-F4C4-46A4-BFD0-2C6963F00AA2}" srcOrd="0" destOrd="0" presId="urn:microsoft.com/office/officeart/2005/8/layout/venn1"/>
    <dgm:cxn modelId="{92681D73-64AD-417B-B383-D581F413F3CB}" srcId="{256066C3-8388-40A7-BBA0-9FBA7B280E86}" destId="{E8EB0C2A-61B7-4E01-868F-EE43F88C93D1}" srcOrd="2" destOrd="0" parTransId="{98F0CAAF-6A79-4C0E-B1AB-EF9E0A3B7BB6}" sibTransId="{2E919A2E-B591-40E1-9352-9503BE279EFB}"/>
    <dgm:cxn modelId="{AFD9C164-2209-4118-B7D4-0047F9EF4E37}" type="presOf" srcId="{E8EB0C2A-61B7-4E01-868F-EE43F88C93D1}" destId="{BA457FE7-9211-4BD3-930E-A6D88DA50654}" srcOrd="0" destOrd="0" presId="urn:microsoft.com/office/officeart/2005/8/layout/venn1"/>
    <dgm:cxn modelId="{3F1FDFE3-5358-410A-80FB-1959BC1AE521}" type="presParOf" srcId="{9913434D-D7B3-4154-8AA9-D88F399A0B93}" destId="{76AD265D-F4C4-46A4-BFD0-2C6963F00AA2}" srcOrd="0" destOrd="0" presId="urn:microsoft.com/office/officeart/2005/8/layout/venn1"/>
    <dgm:cxn modelId="{C5EAC0A1-9991-40B6-A6C4-E807A3591A79}" type="presParOf" srcId="{9913434D-D7B3-4154-8AA9-D88F399A0B93}" destId="{DF580F19-5256-4013-9292-8C651F3DF0AD}" srcOrd="1" destOrd="0" presId="urn:microsoft.com/office/officeart/2005/8/layout/venn1"/>
    <dgm:cxn modelId="{6AA684C7-3071-4D35-B86B-37CB9456D206}" type="presParOf" srcId="{9913434D-D7B3-4154-8AA9-D88F399A0B93}" destId="{00BE15E0-0D4D-4711-994C-5C56CC276F15}" srcOrd="2" destOrd="0" presId="urn:microsoft.com/office/officeart/2005/8/layout/venn1"/>
    <dgm:cxn modelId="{2FE2AFEA-D793-403B-BD69-F87D3697A682}" type="presParOf" srcId="{9913434D-D7B3-4154-8AA9-D88F399A0B93}" destId="{E67B5101-BD90-46D9-9A5D-5E4C6AA3A204}" srcOrd="3" destOrd="0" presId="urn:microsoft.com/office/officeart/2005/8/layout/venn1"/>
    <dgm:cxn modelId="{B2818328-7647-48B6-A6B3-B08AAF401D41}" type="presParOf" srcId="{9913434D-D7B3-4154-8AA9-D88F399A0B93}" destId="{BA457FE7-9211-4BD3-930E-A6D88DA50654}" srcOrd="4" destOrd="0" presId="urn:microsoft.com/office/officeart/2005/8/layout/venn1"/>
    <dgm:cxn modelId="{2348F6CC-E6E4-42F1-AB39-B0A7B3F52D6D}" type="presParOf" srcId="{9913434D-D7B3-4154-8AA9-D88F399A0B93}" destId="{3F513FD8-AB7C-4D38-9221-DFC9DC695C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AD265D-F4C4-46A4-BFD0-2C6963F00AA2}">
      <dsp:nvSpPr>
        <dsp:cNvPr id="0" name=""/>
        <dsp:cNvSpPr/>
      </dsp:nvSpPr>
      <dsp:spPr>
        <a:xfrm>
          <a:off x="2430263" y="63045"/>
          <a:ext cx="3026173" cy="30261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Круг  проблем,  которые  интересуют и мотивируют на дальнейшую деятельность</a:t>
          </a:r>
          <a:endParaRPr lang="ru-RU" sz="1600" kern="1200" dirty="0"/>
        </a:p>
      </dsp:txBody>
      <dsp:txXfrm>
        <a:off x="2833753" y="592625"/>
        <a:ext cx="2219193" cy="1361777"/>
      </dsp:txXfrm>
    </dsp:sp>
    <dsp:sp modelId="{00BE15E0-0D4D-4711-994C-5C56CC276F15}">
      <dsp:nvSpPr>
        <dsp:cNvPr id="0" name=""/>
        <dsp:cNvSpPr/>
      </dsp:nvSpPr>
      <dsp:spPr>
        <a:xfrm>
          <a:off x="3522207" y="1954403"/>
          <a:ext cx="3026173" cy="30261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Приемы, которые позволяют раскрыть суть вопроса. </a:t>
          </a:r>
          <a:endParaRPr lang="ru-RU" sz="1400" kern="1200" dirty="0"/>
        </a:p>
      </dsp:txBody>
      <dsp:txXfrm>
        <a:off x="4447712" y="2736164"/>
        <a:ext cx="1815703" cy="1664395"/>
      </dsp:txXfrm>
    </dsp:sp>
    <dsp:sp modelId="{BA457FE7-9211-4BD3-930E-A6D88DA50654}">
      <dsp:nvSpPr>
        <dsp:cNvPr id="0" name=""/>
        <dsp:cNvSpPr/>
      </dsp:nvSpPr>
      <dsp:spPr>
        <a:xfrm>
          <a:off x="1338319" y="1954403"/>
          <a:ext cx="3026173" cy="30261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Благоприятная атмосфера: доверительная, непринужденная </a:t>
          </a:r>
          <a:endParaRPr lang="ru-RU" sz="1400" kern="1200" dirty="0"/>
        </a:p>
      </dsp:txBody>
      <dsp:txXfrm>
        <a:off x="1623283" y="2736164"/>
        <a:ext cx="1815703" cy="1664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64" y="211667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494" y="2433918"/>
            <a:ext cx="6969651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505075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Методический семинар на тему «Диалог как способ активизации мыслительной деятельности учащихся на уроках русского языка и литературы»</a:t>
            </a:r>
            <a:endParaRPr lang="ru-RU" sz="1600" dirty="0"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Образование вне диалога превращается</a:t>
            </a:r>
            <a:endParaRPr lang="ru-RU" sz="1600" dirty="0"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                                                  в искусственную, мертвую систему</a:t>
            </a:r>
            <a:endParaRPr lang="ru-RU" sz="1600" dirty="0"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М.М. Бахтин</a:t>
            </a:r>
            <a:endParaRPr lang="ru-RU" sz="1600" dirty="0"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5798" y="5092469"/>
            <a:ext cx="5740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Тиханович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А.И., учитель русского языка и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8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Самостоятельная формулировка темы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965915"/>
            <a:ext cx="7886700" cy="521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i="1" dirty="0" smtClean="0">
                <a:latin typeface="Times New Roman, serif"/>
              </a:rPr>
              <a:t>1</a:t>
            </a:r>
            <a:r>
              <a:rPr lang="ru-RU" sz="1500" b="1" i="1" dirty="0" smtClean="0">
                <a:latin typeface="Times New Roman, serif"/>
              </a:rPr>
              <a:t>. Обращение </a:t>
            </a:r>
            <a:r>
              <a:rPr lang="ru-RU" sz="1500" b="1" i="1" dirty="0">
                <a:latin typeface="Times New Roman, serif"/>
              </a:rPr>
              <a:t>к эпиграфу.</a:t>
            </a:r>
            <a:endParaRPr lang="ru-RU" sz="1500" b="1" dirty="0"/>
          </a:p>
          <a:p>
            <a:pPr algn="r">
              <a:lnSpc>
                <a:spcPct val="100000"/>
              </a:lnSpc>
            </a:pPr>
            <a:r>
              <a:rPr lang="ru-RU" sz="1500" dirty="0">
                <a:latin typeface="Times New Roman, serif"/>
              </a:rPr>
              <a:t>Иному и дворянину</a:t>
            </a:r>
            <a:endParaRPr lang="ru-RU" sz="1500" dirty="0"/>
          </a:p>
          <a:p>
            <a:pPr algn="r">
              <a:lnSpc>
                <a:spcPct val="100000"/>
              </a:lnSpc>
            </a:pPr>
            <a:r>
              <a:rPr lang="ru-RU" sz="1500" dirty="0">
                <a:latin typeface="Times New Roman, serif"/>
              </a:rPr>
              <a:t>не худо бы променять усадьбу</a:t>
            </a:r>
            <a:endParaRPr lang="ru-RU" sz="1500" dirty="0"/>
          </a:p>
          <a:p>
            <a:pPr algn="r">
              <a:lnSpc>
                <a:spcPct val="100000"/>
              </a:lnSpc>
            </a:pPr>
            <a:r>
              <a:rPr lang="ru-RU" sz="1500" dirty="0">
                <a:latin typeface="Times New Roman, serif"/>
              </a:rPr>
              <a:t>на любую здешнюю конурку</a:t>
            </a:r>
            <a:endParaRPr lang="ru-RU" sz="1500" dirty="0"/>
          </a:p>
          <a:p>
            <a:pPr algn="r">
              <a:lnSpc>
                <a:spcPct val="100000"/>
              </a:lnSpc>
            </a:pPr>
            <a:r>
              <a:rPr lang="ru-RU" sz="1500" dirty="0">
                <a:latin typeface="Times New Roman, serif"/>
              </a:rPr>
              <a:t>А.С. Пушкин. «Дубровский»</a:t>
            </a:r>
            <a:endParaRPr lang="ru-RU" sz="1500" dirty="0"/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вы думаете почему именно эти строки стали эпиграфом к уроку?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Слова являются завязкой ссоры Дубровского и Троекурова. 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Попробуйте догадаться, о ком сегодня мы будем говорить, что сравнивать?(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Троекурова и Дубровского; их характеры, поведение).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Прием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альтернативы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Два ученика выходят к доске и пишут слова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предыстория, разыграть.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Написание какой буквы вызвало у вас затруднение? После какой морфемы она пишется? ( после приставки оканчивающуюся на согласную). Как вы думаете как будет звучать тема нашего урока?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Буквы ы /и после приставок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8043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215"/>
          </a:xfrm>
        </p:spPr>
        <p:txBody>
          <a:bodyPr>
            <a:normAutofit fontScale="90000"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Организация дискуссии, постановка проблемного вопроса.</a:t>
            </a:r>
            <a:r>
              <a:rPr lang="ru-RU" sz="2400" b="1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400" b="1" dirty="0">
                <a:latin typeface="Calibri"/>
                <a:ea typeface="Times New Roman"/>
                <a:cs typeface="Times New Roman"/>
              </a:rPr>
            </a:b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991673"/>
            <a:ext cx="7886700" cy="518529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ДИСКУССИЯ</a:t>
            </a:r>
            <a:r>
              <a:rPr lang="ru-RU" dirty="0">
                <a:solidFill>
                  <a:prstClr val="black"/>
                </a:solidFill>
              </a:rPr>
              <a:t>, дискуссии, жен. (лат. </a:t>
            </a:r>
            <a:r>
              <a:rPr lang="ru-RU" dirty="0" err="1">
                <a:solidFill>
                  <a:prstClr val="black"/>
                </a:solidFill>
              </a:rPr>
              <a:t>discussio</a:t>
            </a:r>
            <a:r>
              <a:rPr lang="ru-RU" dirty="0">
                <a:solidFill>
                  <a:prstClr val="black"/>
                </a:solidFill>
              </a:rPr>
              <a:t>) (книжн.). </a:t>
            </a:r>
            <a:r>
              <a:rPr lang="ru-RU" b="1" dirty="0">
                <a:solidFill>
                  <a:prstClr val="black"/>
                </a:solidFill>
              </a:rPr>
              <a:t>Обсуждение какого- </a:t>
            </a:r>
            <a:r>
              <a:rPr lang="ru-RU" b="1" dirty="0" err="1">
                <a:solidFill>
                  <a:prstClr val="black"/>
                </a:solidFill>
              </a:rPr>
              <a:t>нибудь</a:t>
            </a:r>
            <a:r>
              <a:rPr lang="ru-RU" b="1" dirty="0">
                <a:solidFill>
                  <a:prstClr val="black"/>
                </a:solidFill>
              </a:rPr>
              <a:t> спорного вопроса для выяснения разных точек зрения; прения</a:t>
            </a:r>
            <a:r>
              <a:rPr lang="ru-RU" dirty="0">
                <a:solidFill>
                  <a:prstClr val="black"/>
                </a:solidFill>
              </a:rPr>
              <a:t>. Толковый словарь Ушакова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ДИСКУССИЯ</a:t>
            </a:r>
            <a:r>
              <a:rPr lang="ru-RU" dirty="0">
                <a:solidFill>
                  <a:prstClr val="black"/>
                </a:solidFill>
              </a:rPr>
              <a:t>,  </a:t>
            </a:r>
            <a:r>
              <a:rPr lang="ru-RU" b="1" dirty="0">
                <a:solidFill>
                  <a:prstClr val="black"/>
                </a:solidFill>
              </a:rPr>
              <a:t>Спор, обсуждение какого н. вопроса на собрании, в печати, в беседе</a:t>
            </a:r>
            <a:r>
              <a:rPr lang="ru-RU" dirty="0">
                <a:solidFill>
                  <a:prstClr val="black"/>
                </a:solidFill>
              </a:rPr>
              <a:t>.  Толковый словарь Ожегова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055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6068" y="797511"/>
            <a:ext cx="70833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Рассуждение на дискуссионную тему «Юношеская любовь: ее радости и проблемы»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360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5915" y="1028343"/>
            <a:ext cx="74053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Дискуссия поможет в решении </a:t>
            </a:r>
            <a:r>
              <a:rPr lang="ru-RU" sz="2400" b="1" dirty="0"/>
              <a:t>следующих задач</a:t>
            </a:r>
            <a:r>
              <a:rPr lang="ru-RU" sz="2400" dirty="0"/>
              <a:t>:</a:t>
            </a:r>
          </a:p>
          <a:p>
            <a:r>
              <a:rPr lang="ru-RU" sz="2400" dirty="0"/>
              <a:t>• акцентировать внимание на актуальных проблемах жизнедеятельности класса или изучаемого учебного предмета;</a:t>
            </a:r>
          </a:p>
          <a:p>
            <a:r>
              <a:rPr lang="ru-RU" sz="2400" dirty="0"/>
              <a:t>• выработать общее мнение по этим проблемам;</a:t>
            </a:r>
          </a:p>
          <a:p>
            <a:r>
              <a:rPr lang="ru-RU" sz="2400" dirty="0"/>
              <a:t>• побудить к практическим действиям по изменению ситуации или ее улучшению.</a:t>
            </a:r>
          </a:p>
          <a:p>
            <a:r>
              <a:rPr lang="ru-RU" sz="2400" dirty="0"/>
              <a:t>Из мнений ребят, высказываемых в дискуссии, возникают вполне конкретные предложения по разрешению поставленной проблемы, вырабатываются условные рекомендации. В дискуссиях определяются инициативные группы или выбираются творческие команды для доработки предложений.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20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Ролевая игра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429555"/>
            <a:ext cx="7886700" cy="47474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Тематическая цепочка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Задается тема или первая фраза выступления. Учащиеся готовятся в течение двух минут. Затем  ведущий хаотично дает слово участником игры. Должен получиться связный, логичный текст.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46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53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8650" y="1262130"/>
            <a:ext cx="7886700" cy="49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Учитель называет </a:t>
            </a:r>
            <a:r>
              <a:rPr lang="ru-RU" dirty="0" smtClean="0"/>
              <a:t>слово на определенную тему, </a:t>
            </a:r>
            <a:r>
              <a:rPr lang="ru-RU" dirty="0"/>
              <a:t>а ученики по очереди продолжают ряд слов, называя свои </a:t>
            </a:r>
            <a:r>
              <a:rPr lang="ru-RU" dirty="0" smtClean="0"/>
              <a:t>ассоциации к  </a:t>
            </a:r>
            <a:r>
              <a:rPr lang="ru-RU" dirty="0"/>
              <a:t>слову</a:t>
            </a:r>
            <a:r>
              <a:rPr lang="ru-RU" dirty="0" smtClean="0"/>
              <a:t>. Например, синтаксис.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Критериями оценивания наряду с общепринятыми будут оригинальность </a:t>
            </a:r>
            <a:r>
              <a:rPr lang="ru-RU" dirty="0" smtClean="0"/>
              <a:t>, </a:t>
            </a:r>
            <a:r>
              <a:rPr lang="ru-RU" dirty="0"/>
              <a:t>уместное использование всех слов, точность </a:t>
            </a:r>
            <a:r>
              <a:rPr lang="ru-RU" dirty="0" smtClean="0"/>
              <a:t>ассоциаций. </a:t>
            </a:r>
            <a:r>
              <a:rPr lang="ru-RU" dirty="0"/>
              <a:t>Победителей выбирают сами ученики. Можно выбрать жюри, а можно предложить голосовать всему классу.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952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Лингвистическая сказка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28650" y="1287887"/>
            <a:ext cx="7886700" cy="488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закрепления собственно предметных знаний.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написании лингвистической сказки необходимо: 1) максимально представлять в тексте изучаемый лексический, морфемный, морфологический и пр. материал (в зависимости от изучаемой темы и конкретного задания); 2) придумать для персонажей такие действия, при описании которых проявятся лингвистические признаки слов и других единиц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12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3784543"/>
              </p:ext>
            </p:extLst>
          </p:nvPr>
        </p:nvGraphicFramePr>
        <p:xfrm>
          <a:off x="766929" y="379498"/>
          <a:ext cx="7614204" cy="59053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/>
                <a:gridCol w="4566204"/>
              </a:tblGrid>
              <a:tr h="590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smtClean="0">
                          <a:effectLst/>
                        </a:rPr>
                        <a:t>Цель </a:t>
                      </a:r>
                      <a:r>
                        <a:rPr lang="ru-RU" sz="2400" kern="1200" dirty="0" smtClean="0">
                          <a:effectLst/>
                        </a:rPr>
                        <a:t>-  разработать комплекс приемов, помогающих учащимся непринужденно включаться в диалогическое пространство.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2000" kern="1200" dirty="0" smtClean="0">
                          <a:effectLst/>
                        </a:rPr>
                        <a:t>Задачи:</a:t>
                      </a:r>
                    </a:p>
                    <a:p>
                      <a:pPr lvl="0" algn="just"/>
                      <a:r>
                        <a:rPr lang="ru-RU" sz="2000" kern="1200" dirty="0" smtClean="0">
                          <a:effectLst/>
                        </a:rPr>
                        <a:t>1.Использовать методы и приемы технологии учебного диалога в</a:t>
                      </a:r>
                      <a:r>
                        <a:rPr lang="ru-RU" sz="2000" kern="1200" baseline="0" dirty="0" smtClean="0">
                          <a:effectLst/>
                        </a:rPr>
                        <a:t> учебном процессе.</a:t>
                      </a:r>
                      <a:endParaRPr lang="ru-RU" sz="2000" kern="1200" dirty="0" smtClean="0">
                        <a:effectLst/>
                      </a:endParaRPr>
                    </a:p>
                    <a:p>
                      <a:pPr lvl="0" algn="just"/>
                      <a:r>
                        <a:rPr lang="ru-RU" sz="2000" kern="1200" dirty="0" smtClean="0">
                          <a:effectLst/>
                        </a:rPr>
                        <a:t>2. Научить учащихся творчески  мыслить, приводя доказательства из разных источников.</a:t>
                      </a:r>
                    </a:p>
                    <a:p>
                      <a:pPr lvl="0" algn="just"/>
                      <a:r>
                        <a:rPr lang="ru-RU" sz="2000" kern="1200" dirty="0" smtClean="0">
                          <a:effectLst/>
                        </a:rPr>
                        <a:t>3. Вводить такие формы организации образовательного процесса, которые содействовали бы формированию прочных знаний на основе самостоятельно добытых.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23888" y="489398"/>
            <a:ext cx="7886700" cy="560025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Цели и задачи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моей деятельности направлены на формирование коммуникабельной, открытой для общения личности и, конечно же, на успешную подготовку и сдачу выпускного экзамена.</a:t>
            </a:r>
            <a:endParaRPr lang="ru-RU" sz="18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Практическая значимость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работы заключается в том, что я показываю, как с помощью определенных приемов диалога совершенствуется обучение русскому языку и литературе  и развиваю коммуникативные УУД.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4721" y="3429000"/>
            <a:ext cx="4507606" cy="210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Алексей\Desktop\МАТЕРИАЛЫ ТИХАНОВИЧ А.И\IMG_3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03838" y="-3154362"/>
            <a:ext cx="1080000" cy="7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ей\Desktop\МАТЕРИАЛЫ ТИХАНОВИЧ А.И\IMG_3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739" y="3307975"/>
            <a:ext cx="4911587" cy="27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814" y="10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4880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Коммуникативные УУД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628650" y="940158"/>
            <a:ext cx="7886700" cy="5236805"/>
          </a:xfrm>
        </p:spPr>
        <p:txBody>
          <a:bodyPr>
            <a:normAutofit/>
          </a:bodyPr>
          <a:lstStyle/>
          <a:p>
            <a:r>
              <a:rPr lang="ru-RU" sz="1400" dirty="0"/>
              <a:t>Учителю необходимо развивать на каждом уроке устную речь, учить задавать вопросы собеседнику, устанавливать обратную связь, менять свое коммуникативное поведение. </a:t>
            </a:r>
            <a:endParaRPr lang="ru-RU" sz="1400" dirty="0" smtClean="0"/>
          </a:p>
          <a:p>
            <a:r>
              <a:rPr lang="ru-RU" sz="1400" dirty="0" smtClean="0"/>
              <a:t>При </a:t>
            </a:r>
            <a:r>
              <a:rPr lang="ru-RU" sz="1400" dirty="0"/>
              <a:t>полном контакте учителя с учащимися диалог способствует развитию коммуникативных и мыслительных способностей учеников и усвоению ими законов человеческого общения. Все эти идеи нашли отражение в модели, которая призвана формировать коммуникативную компетенцию учащихся </a:t>
            </a:r>
          </a:p>
          <a:p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59864"/>
            <a:ext cx="7057623" cy="38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641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840" y="2297430"/>
            <a:ext cx="7292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840" y="699427"/>
            <a:ext cx="706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Трактовка диалога в трудах ученых</a:t>
            </a:r>
            <a:endParaRPr lang="ru-RU" sz="24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287887"/>
            <a:ext cx="7886700" cy="4889075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философии – диалог трактуется как «мгновенное, сиюминутное высказывание» (А. Шлегель), «разговор с глазу на глаз» (Г. 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Гадамер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и рассматривается как «устная речь, протекающая в условиях непосредственного контакта» (И. Нестеров).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Психологи определяют диалог как «не просто обмен информацией, а взаимодействие его участников» (А.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Бодалев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), "возрождение живого слова" (Т.Г. Григорьева), возникновение "мы-реакции", "мы-решения" (А.К.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Болотова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 Рассматривая диалог, мы обращаемся к первооткрывателю этого понятия, идеям М.М. Бахтина о всеобщности диалога, как основе человеческого сознания.  Явление диалога глобально. «Вся жизнь языка в любой области его употребления пронизана диалогическими отношениями» (Бахтин, 1979).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педагогике проблема диалога рассматривалась в нескольких аспектах: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особая форма подачи культурологических знаний, позволяющая поместить учащегося в культуру прошлой эпохи.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Спор равноправных собеседников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С.Ю.Курганов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Диалог культур (культура учителя и ученика) Ю.В. Сенько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Реализация проблемного обучения.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814" y="10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Рабочее определение диалога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184856"/>
            <a:ext cx="7703981" cy="4992107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Диалог – это особая универсальная форма подачи материала (его можно использовать как на уроке русского языка, так и других гуманитарных дисциплин), которая только тогда становится эффективной, когда в основе его лежит  то или иное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противоречие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– логическое, сюжетное, языковое.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/>
                <a:ea typeface="Times New Roman"/>
              </a:rPr>
              <a:t>Целью успешного диалога </a:t>
            </a:r>
            <a:r>
              <a:rPr lang="ru-RU" sz="2400" dirty="0">
                <a:latin typeface="Times New Roman"/>
                <a:ea typeface="Times New Roman"/>
              </a:rPr>
              <a:t>является не разрешение проблемы, а ее </a:t>
            </a:r>
            <a:r>
              <a:rPr lang="ru-RU" sz="2400" b="1" dirty="0">
                <a:latin typeface="Times New Roman"/>
                <a:ea typeface="Times New Roman"/>
              </a:rPr>
              <a:t>углубление, осознание ее неисчерпаемости</a:t>
            </a:r>
            <a:r>
              <a:rPr lang="ru-RU" sz="2400" dirty="0">
                <a:latin typeface="Times New Roman"/>
                <a:ea typeface="Times New Roman"/>
              </a:rPr>
              <a:t>. И эта загадка всегда будет вдохновлять учащихся на новые открытия.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12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Критерии успешности диалога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7549249"/>
              </p:ext>
            </p:extLst>
          </p:nvPr>
        </p:nvGraphicFramePr>
        <p:xfrm>
          <a:off x="628650" y="1133341"/>
          <a:ext cx="7886700" cy="504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4561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Комплекс приемов введения учащихся в ситуацию диалога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69701" y="1681163"/>
            <a:ext cx="7804598" cy="823912"/>
          </a:xfrm>
        </p:spPr>
        <p:txBody>
          <a:bodyPr/>
          <a:lstStyle/>
          <a:p>
            <a:r>
              <a:rPr lang="ru-RU" dirty="0"/>
              <a:t>Устный опрос в начале урока по предложенной теме, проводимый учениками и ими же оцениваемый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Почини </a:t>
            </a:r>
            <a:r>
              <a:rPr lang="ru-RU" sz="1800" b="1" dirty="0"/>
              <a:t>цепочку</a:t>
            </a:r>
            <a:r>
              <a:rPr lang="ru-RU" sz="1800" dirty="0"/>
              <a:t>. На экран выводятся предложения. Задача учащихся: составить логическую цепочку. Предложения можно заменить картинками.</a:t>
            </a:r>
          </a:p>
          <a:p>
            <a:r>
              <a:rPr lang="ru-RU" sz="1800" dirty="0"/>
              <a:t>Например, на уроке биологии нужно восстановить цикл произрастания дерева из семени.</a:t>
            </a:r>
          </a:p>
          <a:p>
            <a:r>
              <a:rPr lang="ru-RU" sz="1800" dirty="0"/>
              <a:t>Такой опрос позволяет не только проверить знание основных понятий, но и умение составлять логически последовательные циклы.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56824" y="1681163"/>
            <a:ext cx="7859718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Тысяча примеров</a:t>
            </a:r>
            <a:r>
              <a:rPr lang="ru-RU" dirty="0"/>
              <a:t>. Прием используется для проверки практических навыков. Это форма устного фронтального опроса, который позволяет за короткое время оценить, насколько верно учащиеся могут связывать изученную теорию с практикой.</a:t>
            </a:r>
          </a:p>
          <a:p>
            <a:r>
              <a:rPr lang="ru-RU" dirty="0"/>
              <a:t>Суть приема: дается понятие, определение, дата, название. Учащиеся должны привести примеры, раскрывающие смысл.</a:t>
            </a:r>
          </a:p>
          <a:p>
            <a:r>
              <a:rPr lang="ru-RU" dirty="0"/>
              <a:t>Например, на уроке химии задается вопрос "Применение железа". Учащиеся не просто отвечают "в производстве", а приводят конкретные примеры.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206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97988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628650" y="347730"/>
            <a:ext cx="3886200" cy="5829233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/>
              <a:t>Брейн</a:t>
            </a:r>
            <a:r>
              <a:rPr lang="ru-RU" b="1" dirty="0" smtClean="0"/>
              <a:t>-ринг</a:t>
            </a:r>
            <a:r>
              <a:rPr lang="ru-RU" dirty="0" smtClean="0"/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Подготавливаются вопросы в начале урока на заданную тему,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требующие лаконичных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ответов.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Учащийся задает свой вопрос другому, обращаясь к нему. Второй должен ответить на вопрос и задать свой третьему участнику игры. Каждый участник должен оценить правильность ответа и вынести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врдикт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Побеждает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ринге тот, кто сумеет безошибочно ответить подряд на 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вопросов. 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629150" y="296214"/>
            <a:ext cx="3886200" cy="588074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Островки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предлагается текст, например, определения термина. Но часть текста закрыта листом с вырезанными окошками, сквозь которые видны лишь отдельные слова. По ним ученик должен восстановить или пересказать близко к тексту само правило или определение.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333786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1173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Коммуникативные УУД</vt:lpstr>
      <vt:lpstr>Слайд 5</vt:lpstr>
      <vt:lpstr>    Рабочее определение диалога</vt:lpstr>
      <vt:lpstr>Критерии успешности диалога</vt:lpstr>
      <vt:lpstr> Комплекс приемов введения учащихся в ситуацию диалога</vt:lpstr>
      <vt:lpstr>Слайд 9</vt:lpstr>
      <vt:lpstr>Самостоятельная формулировка темы</vt:lpstr>
      <vt:lpstr>Организация дискуссии, постановка проблемного вопроса. </vt:lpstr>
      <vt:lpstr>Слайд 12</vt:lpstr>
      <vt:lpstr>Слайд 13</vt:lpstr>
      <vt:lpstr>Ролевая игра</vt:lpstr>
      <vt:lpstr>Ассоциации</vt:lpstr>
      <vt:lpstr>Лингвистическая сказка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ulia</cp:lastModifiedBy>
  <cp:revision>60</cp:revision>
  <dcterms:created xsi:type="dcterms:W3CDTF">2013-11-19T05:52:05Z</dcterms:created>
  <dcterms:modified xsi:type="dcterms:W3CDTF">2017-11-21T16:32:01Z</dcterms:modified>
</cp:coreProperties>
</file>