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4" r:id="rId2"/>
    <p:sldId id="294" r:id="rId3"/>
    <p:sldId id="303" r:id="rId4"/>
    <p:sldId id="295" r:id="rId5"/>
    <p:sldId id="283" r:id="rId6"/>
    <p:sldId id="284" r:id="rId7"/>
    <p:sldId id="298" r:id="rId8"/>
    <p:sldId id="299" r:id="rId9"/>
    <p:sldId id="257" r:id="rId10"/>
    <p:sldId id="263" r:id="rId11"/>
    <p:sldId id="281" r:id="rId12"/>
    <p:sldId id="282" r:id="rId13"/>
    <p:sldId id="258" r:id="rId14"/>
    <p:sldId id="265" r:id="rId15"/>
    <p:sldId id="259" r:id="rId16"/>
    <p:sldId id="266" r:id="rId17"/>
    <p:sldId id="285" r:id="rId18"/>
    <p:sldId id="286" r:id="rId19"/>
    <p:sldId id="287" r:id="rId20"/>
    <p:sldId id="288" r:id="rId21"/>
    <p:sldId id="260" r:id="rId22"/>
    <p:sldId id="264" r:id="rId23"/>
    <p:sldId id="300" r:id="rId24"/>
    <p:sldId id="268" r:id="rId25"/>
    <p:sldId id="269" r:id="rId26"/>
    <p:sldId id="270" r:id="rId27"/>
    <p:sldId id="271" r:id="rId28"/>
    <p:sldId id="273" r:id="rId29"/>
    <p:sldId id="290" r:id="rId30"/>
    <p:sldId id="262" r:id="rId31"/>
    <p:sldId id="293" r:id="rId32"/>
    <p:sldId id="301" r:id="rId3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53" d="100"/>
          <a:sy n="53" d="100"/>
        </p:scale>
        <p:origin x="-96" y="-4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1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2666-69E9-406F-BCEA-4162F1F0FD25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DABD-2ACF-40D2-B911-B083C4A846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311002"/>
      </p:ext>
    </p:extLst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2666-69E9-406F-BCEA-4162F1F0FD25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DABD-2ACF-40D2-B911-B083C4A846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205565"/>
      </p:ext>
    </p:extLst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2666-69E9-406F-BCEA-4162F1F0FD25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DABD-2ACF-40D2-B911-B083C4A846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457450"/>
      </p:ext>
    </p:extLst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2666-69E9-406F-BCEA-4162F1F0FD25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DABD-2ACF-40D2-B911-B083C4A846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286226"/>
      </p:ext>
    </p:extLst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2666-69E9-406F-BCEA-4162F1F0FD25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DABD-2ACF-40D2-B911-B083C4A846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610693"/>
      </p:ext>
    </p:extLst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2666-69E9-406F-BCEA-4162F1F0FD25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DABD-2ACF-40D2-B911-B083C4A846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486643"/>
      </p:ext>
    </p:extLst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2666-69E9-406F-BCEA-4162F1F0FD25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DABD-2ACF-40D2-B911-B083C4A846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724785"/>
      </p:ext>
    </p:extLst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2666-69E9-406F-BCEA-4162F1F0FD25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DABD-2ACF-40D2-B911-B083C4A846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666308"/>
      </p:ext>
    </p:extLst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2666-69E9-406F-BCEA-4162F1F0FD25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DABD-2ACF-40D2-B911-B083C4A846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672494"/>
      </p:ext>
    </p:extLst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2666-69E9-406F-BCEA-4162F1F0FD25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DABD-2ACF-40D2-B911-B083C4A846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599932"/>
      </p:ext>
    </p:extLst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2666-69E9-406F-BCEA-4162F1F0FD25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DABD-2ACF-40D2-B911-B083C4A846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845733"/>
      </p:ext>
    </p:extLst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A2666-69E9-406F-BCEA-4162F1F0FD25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FDABD-2ACF-40D2-B911-B083C4A846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957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979_%D0%B3%D0%BE%D0%B4" TargetMode="External"/><Relationship Id="rId7" Type="http://schemas.openxmlformats.org/officeDocument/2006/relationships/image" Target="../media/image8.png"/><Relationship Id="rId2" Type="http://schemas.openxmlformats.org/officeDocument/2006/relationships/hyperlink" Target="https://ru.wikipedia.org/wiki/1956_%D0%B3%D0%BE%D0%B4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ru.wikipedia.org/wiki/%D0%91%D0%BE%D0%BB%D1%8C%D1%88%D0%BE%D0%B9_%D1%82%D0%B5%D1%80%D1%80%D0%BE%D1%80" TargetMode="External"/><Relationship Id="rId5" Type="http://schemas.openxmlformats.org/officeDocument/2006/relationships/hyperlink" Target="https://ru.wikipedia.org/wiki/1983_%D0%B3%D0%BE%D0%B4" TargetMode="External"/><Relationship Id="rId4" Type="http://schemas.openxmlformats.org/officeDocument/2006/relationships/hyperlink" Target="https://ru.wikipedia.org/wiki/1979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tionary.org/wiki/%CE%B3%CE%AD%CE%BD%CE%BF%CF%82" TargetMode="External"/><Relationship Id="rId7" Type="http://schemas.openxmlformats.org/officeDocument/2006/relationships/hyperlink" Target="http://ru.wiktionary.org/wiki/%D1%83%D0%B1%D0%B8%D0%B2%D0%B0%D1%82%D1%8C" TargetMode="External"/><Relationship Id="rId2" Type="http://schemas.openxmlformats.org/officeDocument/2006/relationships/hyperlink" Target="http://ru.wiktionary.org/wiki/%D0%B4%D1%80%D0%B5%D0%B2%D0%BD%D0%B5%D0%B3%D1%80%D0%B5%D1%87%D0%B5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tionary.org/w/index.php?title=-cidere&amp;action=edit&amp;redlink=1" TargetMode="External"/><Relationship Id="rId5" Type="http://schemas.openxmlformats.org/officeDocument/2006/relationships/hyperlink" Target="http://ru.wiktionary.org/wiki/%D0%BF%D1%80%D0%BE%D0%B8%D1%81%D1%85%D0%BE%D0%B6%D0%B4%D0%B5%D0%BD%D0%B8%D0%B5" TargetMode="External"/><Relationship Id="rId4" Type="http://schemas.openxmlformats.org/officeDocument/2006/relationships/hyperlink" Target="http://ru.wiktionary.org/wiki/%D1%80%D0%BE%D0%B4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6%D1%8B%D0%B3%D0%B0%D0%BD%D0%B5" TargetMode="External"/><Relationship Id="rId3" Type="http://schemas.openxmlformats.org/officeDocument/2006/relationships/hyperlink" Target="https://ru.wikipedia.org/wiki/%D0%A3%D0%B3%D0%BE%D0%BB%D0%BE%D0%B2%D0%BD%D0%B0%D1%8F_%D0%BE%D1%82%D0%B2%D0%B5%D1%82%D1%81%D1%82%D0%B2%D0%B5%D0%BD%D0%BD%D0%BE%D1%81%D1%82%D1%8C" TargetMode="External"/><Relationship Id="rId7" Type="http://schemas.openxmlformats.org/officeDocument/2006/relationships/hyperlink" Target="https://ru.wikipedia.org/wiki/%D0%95%D0%B2%D1%80%D0%B5%D0%B8" TargetMode="External"/><Relationship Id="rId2" Type="http://schemas.openxmlformats.org/officeDocument/2006/relationships/hyperlink" Target="https://ru.wikipedia.org/wiki/%D0%A0%D0%BE%D1%81%D1%81%D0%B8%D1%8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2%D1%82%D0%BE%D1%80%D0%B0%D1%8F_%D0%BC%D0%B8%D1%80%D0%BE%D0%B2%D0%B0%D1%8F_%D0%B2%D0%BE%D0%B9%D0%BD%D0%B0" TargetMode="External"/><Relationship Id="rId5" Type="http://schemas.openxmlformats.org/officeDocument/2006/relationships/hyperlink" Target="https://ru.wikipedia.org/wiki/%D0%A2%D1%80%D0%B5%D1%82%D0%B8%D0%B9_%D1%80%D0%B5%D0%B9%D1%85" TargetMode="External"/><Relationship Id="rId4" Type="http://schemas.openxmlformats.org/officeDocument/2006/relationships/hyperlink" Target="https://ru.wikisource.org/wiki/%D0%A3%D0%B3%D0%BE%D0%BB%D0%BE%D0%B2%D0%BD%D1%8B%D0%B9_%D0%BA%D0%BE%D0%B4%D0%B5%D0%BA%D1%81_%D0%A0%D0%BE%D1%81%D1%81%D0%B8%D0%B9%D1%81%D0%BA%D0%BE%D0%B9_%D0%A4%D0%B5%D0%B4%D0%B5%D1%80%D0%B0%D1%86%D0%B8%D0%B8/%D0%93%D0%BB%D0%B0%D0%B2%D0%B0_34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1%D1%82%D0%BE%D0%BA%D0%B3%D0%BE%D0%BB%D1%8C%D0%BC" TargetMode="External"/><Relationship Id="rId2" Type="http://schemas.openxmlformats.org/officeDocument/2006/relationships/hyperlink" Target="https://ru.wikipedia.org/wiki/%D0%A8%D0%B2%D0%B5%D1%86%D0%B8%D1%8F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.png"/><Relationship Id="rId4" Type="http://schemas.openxmlformats.org/officeDocument/2006/relationships/hyperlink" Target="https://ru.wikipedia.org/wiki/1999_%D0%B3%D0%BE%D0%B4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1%D1%82%D0%B0%D0%BB%D0%B8%D0%BD%D0%B8%D0%B7%D0%BC" TargetMode="External"/><Relationship Id="rId3" Type="http://schemas.openxmlformats.org/officeDocument/2006/relationships/hyperlink" Target="http://ru.wiktionary.org/w/index.php?title=repressio&amp;action=edit&amp;redlink=1" TargetMode="External"/><Relationship Id="rId7" Type="http://schemas.openxmlformats.org/officeDocument/2006/relationships/hyperlink" Target="https://ru.wikipedia.org/wiki/%D0%A1%D0%BE%D1%8E%D0%B7_%D0%A1%D0%BE%D0%B2%D0%B5%D1%82%D1%81%D0%BA%D0%B8%D1%85_%D0%A1%D0%BE%D1%86%D0%B8%D0%B0%D0%BB%D0%B8%D1%81%D1%82%D0%B8%D1%87%D0%B5%D1%81%D0%BA%D0%B8%D1%85_%D0%A0%D0%B5%D1%81%D0%BF%D1%83%D0%B1%D0%BB%D0%B8%D0%BA" TargetMode="External"/><Relationship Id="rId2" Type="http://schemas.openxmlformats.org/officeDocument/2006/relationships/hyperlink" Target="http://ru.wiktionary.org/wiki/%D0%BB%D0%B0%D1%82%D0%B8%D0%BD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0%D0%B5%D0%BF%D1%80%D0%B5%D1%81%D1%81%D0%B8%D1%8F" TargetMode="External"/><Relationship Id="rId11" Type="http://schemas.openxmlformats.org/officeDocument/2006/relationships/hyperlink" Target="https://ru.wikipedia.org/wiki/%D0%91%D0%BE%D0%BB%D1%8C%D1%88%D0%BE%D0%B9_%D1%82%D0%B5%D1%80%D1%80%D0%BE%D1%80" TargetMode="External"/><Relationship Id="rId5" Type="http://schemas.openxmlformats.org/officeDocument/2006/relationships/hyperlink" Target="http://ru.wiktionary.org/wiki/%D1%83%D0%B3%D0%BD%D0%B5%D1%82%D0%B5%D0%BD%D0%B8%D0%B5" TargetMode="External"/><Relationship Id="rId10" Type="http://schemas.openxmlformats.org/officeDocument/2006/relationships/hyperlink" Target="https://ru.wikipedia.org/wiki/1950-%D0%B5" TargetMode="External"/><Relationship Id="rId4" Type="http://schemas.openxmlformats.org/officeDocument/2006/relationships/hyperlink" Target="http://ru.wiktionary.org/wiki/%D0%BF%D0%BE%D0%B4%D0%B0%D0%B2%D0%BB%D0%B5%D0%BD%D0%B8%D0%B5" TargetMode="External"/><Relationship Id="rId9" Type="http://schemas.openxmlformats.org/officeDocument/2006/relationships/hyperlink" Target="https://ru.wikipedia.org/wiki/1920-%D0%B5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Открытый урок чтения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     </a:t>
            </a:r>
            <a:r>
              <a:rPr lang="ru-RU" sz="5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Путешествие                                         во времени и в пространстве</a:t>
            </a:r>
            <a:endParaRPr lang="ru-RU" sz="5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 descr="C:\Users\biblioteka1\Pictures\Puteshestviya-vo-vremeni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98" y="1340768"/>
            <a:ext cx="857250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980455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47248" cy="1162050"/>
          </a:xfrm>
        </p:spPr>
        <p:txBody>
          <a:bodyPr>
            <a:noAutofit/>
          </a:bodyPr>
          <a:lstStyle/>
          <a:p>
            <a:r>
              <a:rPr lang="ru-RU" sz="3600" dirty="0"/>
              <a:t>Евгений </a:t>
            </a:r>
            <a:r>
              <a:rPr lang="ru-RU" sz="3600" dirty="0" err="1"/>
              <a:t>Ельчин</a:t>
            </a:r>
            <a:r>
              <a:rPr lang="ru-RU" sz="3600" dirty="0"/>
              <a:t>  — писатель</a:t>
            </a:r>
            <a:r>
              <a:rPr lang="ru-RU" sz="3600" dirty="0" smtClean="0"/>
              <a:t>, американский </a:t>
            </a:r>
            <a:r>
              <a:rPr lang="ru-RU" sz="3600" dirty="0"/>
              <a:t>деятель искусства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484784"/>
            <a:ext cx="5364088" cy="5184576"/>
          </a:xfrm>
        </p:spPr>
        <p:txBody>
          <a:bodyPr>
            <a:noAutofit/>
          </a:bodyPr>
          <a:lstStyle/>
          <a:p>
            <a:r>
              <a:rPr lang="ru-RU" sz="2000" dirty="0"/>
              <a:t>Родился в </a:t>
            </a:r>
            <a:r>
              <a:rPr lang="ru-RU" sz="2000" u="sng" dirty="0">
                <a:hlinkClick r:id="rId2" tooltip="1956 год"/>
              </a:rPr>
              <a:t>1956 года</a:t>
            </a:r>
            <a:r>
              <a:rPr lang="ru-RU" sz="2000" dirty="0"/>
              <a:t> в </a:t>
            </a:r>
            <a:r>
              <a:rPr lang="ru-RU" sz="2000" dirty="0" smtClean="0"/>
              <a:t>Ленинграде</a:t>
            </a:r>
            <a:r>
              <a:rPr lang="ru-RU" sz="2000" dirty="0"/>
              <a:t>.</a:t>
            </a:r>
          </a:p>
          <a:p>
            <a:r>
              <a:rPr lang="ru-RU" sz="2000" dirty="0"/>
              <a:t>В </a:t>
            </a:r>
            <a:r>
              <a:rPr lang="ru-RU" sz="2000" u="sng" dirty="0">
                <a:hlinkClick r:id="rId3" tooltip="1979 год"/>
              </a:rPr>
              <a:t>1979 году</a:t>
            </a:r>
            <a:r>
              <a:rPr lang="ru-RU" sz="2000" dirty="0"/>
              <a:t> окончил Санкт-Петербургскую государственную театральную академию.</a:t>
            </a:r>
          </a:p>
          <a:p>
            <a:r>
              <a:rPr lang="ru-RU" sz="2000" dirty="0"/>
              <a:t>С </a:t>
            </a:r>
            <a:r>
              <a:rPr lang="ru-RU" sz="2000" u="sng" dirty="0">
                <a:hlinkClick r:id="rId4" tooltip="1979"/>
              </a:rPr>
              <a:t>1979</a:t>
            </a:r>
            <a:r>
              <a:rPr lang="ru-RU" sz="2000" dirty="0"/>
              <a:t> по </a:t>
            </a:r>
            <a:r>
              <a:rPr lang="ru-RU" sz="2000" u="sng" dirty="0">
                <a:hlinkClick r:id="rId5" tooltip="1983 год"/>
              </a:rPr>
              <a:t>1983 годы</a:t>
            </a:r>
            <a:r>
              <a:rPr lang="ru-RU" sz="2000" dirty="0"/>
              <a:t> он разрабатывал декорации и костюмы для Александринского театра в Санкт-Петербурге.</a:t>
            </a:r>
          </a:p>
          <a:p>
            <a:r>
              <a:rPr lang="ru-RU" sz="2000" dirty="0"/>
              <a:t>В </a:t>
            </a:r>
            <a:r>
              <a:rPr lang="ru-RU" sz="2000" u="sng" dirty="0">
                <a:hlinkClick r:id="rId5" tooltip="1983 год"/>
              </a:rPr>
              <a:t>1983 году</a:t>
            </a:r>
            <a:r>
              <a:rPr lang="ru-RU" sz="2000" dirty="0"/>
              <a:t> </a:t>
            </a:r>
            <a:r>
              <a:rPr lang="ru-RU" sz="2000" dirty="0" err="1"/>
              <a:t>Ельчин</a:t>
            </a:r>
            <a:r>
              <a:rPr lang="ru-RU" sz="2000" dirty="0"/>
              <a:t> эмигрировал в Соединенные Штаты. </a:t>
            </a:r>
          </a:p>
          <a:p>
            <a:r>
              <a:rPr lang="ru-RU" sz="2000" dirty="0"/>
              <a:t>Евгений </a:t>
            </a:r>
            <a:r>
              <a:rPr lang="ru-RU" sz="2000" dirty="0" err="1"/>
              <a:t>Ельчин</a:t>
            </a:r>
            <a:r>
              <a:rPr lang="ru-RU" sz="2000" dirty="0"/>
              <a:t> занимается и живописью.</a:t>
            </a:r>
          </a:p>
          <a:p>
            <a:r>
              <a:rPr lang="ru-RU" sz="2000" dirty="0"/>
              <a:t>П</a:t>
            </a:r>
            <a:r>
              <a:rPr lang="ru-RU" sz="2000" dirty="0" smtClean="0"/>
              <a:t>роиллюстрировал </a:t>
            </a:r>
            <a:r>
              <a:rPr lang="ru-RU" sz="2000" dirty="0"/>
              <a:t>собственную книгу для детей «Сталинский </a:t>
            </a:r>
            <a:r>
              <a:rPr lang="ru-RU" sz="2000" dirty="0" smtClean="0"/>
              <a:t>нос». Книга о </a:t>
            </a:r>
            <a:r>
              <a:rPr lang="ru-RU" sz="2000" dirty="0"/>
              <a:t>школьнике, живущем во время </a:t>
            </a:r>
            <a:r>
              <a:rPr lang="ru-RU" sz="2000" u="sng" dirty="0">
                <a:hlinkClick r:id="rId6" tooltip="Большой террор"/>
              </a:rPr>
              <a:t>Большого </a:t>
            </a:r>
            <a:r>
              <a:rPr lang="ru-RU" sz="2000" u="sng" dirty="0" smtClean="0">
                <a:hlinkClick r:id="rId6" tooltip="Большой террор"/>
              </a:rPr>
              <a:t>террора</a:t>
            </a:r>
            <a:r>
              <a:rPr lang="ru-RU" sz="2000" dirty="0"/>
              <a:t>.</a:t>
            </a:r>
          </a:p>
          <a:p>
            <a:r>
              <a:rPr lang="ru-RU" sz="2000" dirty="0"/>
              <a:t> 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456" y="1412776"/>
            <a:ext cx="3689666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884745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/>
          <a:lstStyle/>
          <a:p>
            <a:r>
              <a:rPr lang="ru-RU" dirty="0" smtClean="0"/>
              <a:t>ГЕНОЦИД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истребление </a:t>
            </a:r>
            <a:r>
              <a:rPr lang="ru-RU" dirty="0"/>
              <a:t>отдельных групп людей или целых народов по расовым, национальным, религиозным или идеологическим мотивам </a:t>
            </a:r>
            <a:endParaRPr lang="ru-RU" b="1" dirty="0">
              <a:solidFill>
                <a:srgbClr val="000000"/>
              </a:solidFill>
              <a:latin typeface="Arial"/>
            </a:endParaRPr>
          </a:p>
          <a:p>
            <a:r>
              <a:rPr lang="ru-RU" dirty="0">
                <a:solidFill>
                  <a:srgbClr val="252525"/>
                </a:solidFill>
                <a:latin typeface="Arial"/>
              </a:rPr>
              <a:t>Происходит от </a:t>
            </a:r>
            <a:r>
              <a:rPr lang="ru-RU" dirty="0" smtClean="0">
                <a:solidFill>
                  <a:srgbClr val="0B0080"/>
                </a:solidFill>
                <a:latin typeface="Arial"/>
                <a:hlinkClick r:id="rId2" tooltip="древнегреческий язык"/>
              </a:rPr>
              <a:t>греч</a:t>
            </a:r>
            <a:r>
              <a:rPr lang="ru-RU" dirty="0">
                <a:solidFill>
                  <a:srgbClr val="0B0080"/>
                </a:solidFill>
                <a:latin typeface="Arial"/>
                <a:hlinkClick r:id="rId2" tooltip="древнегреческий язык"/>
              </a:rPr>
              <a:t>.</a:t>
            </a:r>
            <a:r>
              <a:rPr lang="ru-RU" dirty="0">
                <a:solidFill>
                  <a:srgbClr val="252525"/>
                </a:solidFill>
                <a:latin typeface="Arial"/>
              </a:rPr>
              <a:t> </a:t>
            </a:r>
            <a:r>
              <a:rPr lang="ru-RU" dirty="0" err="1">
                <a:solidFill>
                  <a:srgbClr val="0B0080"/>
                </a:solidFill>
                <a:latin typeface="Times New Roman"/>
                <a:hlinkClick r:id="rId3" tooltip="γένος"/>
              </a:rPr>
              <a:t>γένος</a:t>
            </a:r>
            <a:r>
              <a:rPr lang="ru-RU" dirty="0">
                <a:solidFill>
                  <a:srgbClr val="252525"/>
                </a:solidFill>
                <a:latin typeface="Arial"/>
              </a:rPr>
              <a:t> «</a:t>
            </a:r>
            <a:r>
              <a:rPr lang="ru-RU" dirty="0">
                <a:solidFill>
                  <a:srgbClr val="0B0080"/>
                </a:solidFill>
                <a:latin typeface="Arial"/>
                <a:hlinkClick r:id="rId4" tooltip="род"/>
              </a:rPr>
              <a:t>род</a:t>
            </a:r>
            <a:r>
              <a:rPr lang="ru-RU" dirty="0">
                <a:solidFill>
                  <a:srgbClr val="252525"/>
                </a:solidFill>
                <a:latin typeface="Arial"/>
              </a:rPr>
              <a:t>, </a:t>
            </a:r>
            <a:r>
              <a:rPr lang="ru-RU" dirty="0">
                <a:solidFill>
                  <a:srgbClr val="0B0080"/>
                </a:solidFill>
                <a:latin typeface="Arial"/>
                <a:hlinkClick r:id="rId5" tooltip="происхождение"/>
              </a:rPr>
              <a:t>происхождение</a:t>
            </a:r>
            <a:r>
              <a:rPr lang="ru-RU" dirty="0">
                <a:solidFill>
                  <a:srgbClr val="252525"/>
                </a:solidFill>
                <a:latin typeface="Arial"/>
              </a:rPr>
              <a:t>» + </a:t>
            </a:r>
            <a:r>
              <a:rPr lang="ru-RU" dirty="0" err="1" smtClean="0">
                <a:solidFill>
                  <a:srgbClr val="A55858"/>
                </a:solidFill>
                <a:latin typeface="Times New Roman"/>
                <a:hlinkClick r:id="rId6" tooltip="-cidere (страница не существует)"/>
              </a:rPr>
              <a:t>cidere</a:t>
            </a:r>
            <a:r>
              <a:rPr lang="ru-RU" dirty="0">
                <a:solidFill>
                  <a:srgbClr val="252525"/>
                </a:solidFill>
                <a:latin typeface="Arial"/>
              </a:rPr>
              <a:t> «</a:t>
            </a:r>
            <a:r>
              <a:rPr lang="ru-RU" dirty="0" smtClean="0">
                <a:solidFill>
                  <a:srgbClr val="0B0080"/>
                </a:solidFill>
                <a:latin typeface="Arial"/>
                <a:hlinkClick r:id="rId7" tooltip="убивать"/>
              </a:rPr>
              <a:t>убивать</a:t>
            </a:r>
            <a:r>
              <a:rPr lang="ru-RU" dirty="0" smtClean="0">
                <a:solidFill>
                  <a:srgbClr val="252525"/>
                </a:solidFill>
                <a:latin typeface="Arial"/>
              </a:rPr>
              <a:t>».</a:t>
            </a:r>
          </a:p>
          <a:p>
            <a:r>
              <a:rPr lang="ru-RU" dirty="0" smtClean="0">
                <a:solidFill>
                  <a:srgbClr val="252525"/>
                </a:solidFill>
                <a:latin typeface="Arial"/>
              </a:rPr>
              <a:t>Термин </a:t>
            </a:r>
            <a:r>
              <a:rPr lang="ru-RU" dirty="0">
                <a:solidFill>
                  <a:srgbClr val="252525"/>
                </a:solidFill>
                <a:latin typeface="Arial"/>
              </a:rPr>
              <a:t>введен в 1943 г. польским юристом еврейского происхождения Рафаэлем </a:t>
            </a:r>
            <a:r>
              <a:rPr lang="ru-RU" dirty="0" err="1">
                <a:solidFill>
                  <a:srgbClr val="252525"/>
                </a:solidFill>
                <a:latin typeface="Arial"/>
              </a:rPr>
              <a:t>Лемкином</a:t>
            </a:r>
            <a:r>
              <a:rPr lang="ru-RU" dirty="0">
                <a:solidFill>
                  <a:srgbClr val="252525"/>
                </a:solidFill>
                <a:latin typeface="Arial"/>
              </a:rPr>
              <a:t> и получил международный правовой статус после Второй мировой войны в </a:t>
            </a:r>
            <a:r>
              <a:rPr lang="ru-RU" dirty="0" smtClean="0">
                <a:solidFill>
                  <a:srgbClr val="252525"/>
                </a:solidFill>
                <a:latin typeface="Arial"/>
              </a:rPr>
              <a:t>1948 </a:t>
            </a:r>
            <a:r>
              <a:rPr lang="ru-RU" dirty="0">
                <a:solidFill>
                  <a:srgbClr val="252525"/>
                </a:solidFill>
                <a:latin typeface="Arial"/>
              </a:rPr>
              <a:t>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507891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85745"/>
            <a:ext cx="842968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-     Геноцид </a:t>
            </a:r>
            <a:r>
              <a:rPr lang="ru-RU" sz="2800" dirty="0"/>
              <a:t>признан международным преступлением. В частности, в </a:t>
            </a:r>
            <a:r>
              <a:rPr lang="ru-RU" sz="2800" dirty="0" err="1">
                <a:hlinkClick r:id="rId2" tooltip="Россия"/>
              </a:rPr>
              <a:t>РоссийскойФедерации</a:t>
            </a:r>
            <a:r>
              <a:rPr lang="ru-RU" sz="2800" dirty="0"/>
              <a:t>  предусмотрена </a:t>
            </a:r>
            <a:r>
              <a:rPr lang="ru-RU" sz="2800" dirty="0">
                <a:hlinkClick r:id="rId3" tooltip="Уголовная ответственность"/>
              </a:rPr>
              <a:t>уголовная ответственность</a:t>
            </a:r>
            <a:r>
              <a:rPr lang="ru-RU" sz="2800" dirty="0"/>
              <a:t> за геноцид как за преступление против мира и безопасности человечества (</a:t>
            </a:r>
            <a:r>
              <a:rPr lang="ru-RU" sz="2800" dirty="0">
                <a:hlinkClick r:id="rId4" tooltip="s:Уголовный кодекс Российской Федерации/Глава 34"/>
              </a:rPr>
              <a:t>ст. 357 Уголовного кодекса</a:t>
            </a:r>
            <a:r>
              <a:rPr lang="ru-RU" sz="2800" dirty="0"/>
              <a:t>).</a:t>
            </a:r>
          </a:p>
          <a:p>
            <a:r>
              <a:rPr lang="ru-RU" sz="2800" dirty="0" smtClean="0"/>
              <a:t>-    Тем </a:t>
            </a:r>
            <a:r>
              <a:rPr lang="ru-RU" sz="2800" dirty="0"/>
              <a:t>не менее, признание факта геноцида на международном уровне само по себе зачастую является проблематичным. Во многих случаях власть, которой инкриминируется акт геноцида, не желает признавать его. </a:t>
            </a:r>
          </a:p>
          <a:p>
            <a:r>
              <a:rPr lang="ru-RU" sz="2800" dirty="0" smtClean="0"/>
              <a:t>-     Нередки </a:t>
            </a:r>
            <a:r>
              <a:rPr lang="ru-RU" sz="2800" dirty="0"/>
              <a:t>случаи, когда геноцид признаётся лишь отдельными третьими государствами.</a:t>
            </a:r>
          </a:p>
          <a:p>
            <a:r>
              <a:rPr lang="ru-RU" sz="2800" dirty="0" smtClean="0"/>
              <a:t>-     Известно истребление</a:t>
            </a:r>
            <a:r>
              <a:rPr lang="ru-RU" sz="2800" dirty="0"/>
              <a:t> </a:t>
            </a:r>
            <a:r>
              <a:rPr lang="ru-RU" sz="2800" dirty="0">
                <a:hlinkClick r:id="rId5" tooltip="Третий рейх"/>
              </a:rPr>
              <a:t>нацистской Германией</a:t>
            </a:r>
            <a:r>
              <a:rPr lang="ru-RU" sz="2800" dirty="0"/>
              <a:t> во время </a:t>
            </a:r>
            <a:r>
              <a:rPr lang="ru-RU" sz="2800" dirty="0">
                <a:hlinkClick r:id="rId6" tooltip="Вторая мировая война"/>
              </a:rPr>
              <a:t>Второй </a:t>
            </a:r>
            <a:r>
              <a:rPr lang="ru-RU" sz="2800" dirty="0" smtClean="0">
                <a:hlinkClick r:id="rId6" tooltip="Вторая мировая война"/>
              </a:rPr>
              <a:t>мировой войны</a:t>
            </a:r>
            <a:r>
              <a:rPr lang="ru-RU" sz="2800" dirty="0"/>
              <a:t> </a:t>
            </a:r>
            <a:r>
              <a:rPr lang="ru-RU" sz="2800" dirty="0" smtClean="0"/>
              <a:t>  </a:t>
            </a:r>
            <a:r>
              <a:rPr lang="ru-RU" sz="2800" dirty="0" smtClean="0">
                <a:hlinkClick r:id="rId7" tooltip="Евреи"/>
              </a:rPr>
              <a:t>евреев</a:t>
            </a:r>
            <a:r>
              <a:rPr lang="ru-RU" sz="2800" dirty="0"/>
              <a:t>, </a:t>
            </a:r>
            <a:r>
              <a:rPr lang="ru-RU" sz="2800" dirty="0">
                <a:hlinkClick r:id="rId8" tooltip="Цыгане"/>
              </a:rPr>
              <a:t>цыган</a:t>
            </a:r>
            <a:r>
              <a:rPr lang="ru-R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525280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Мария </a:t>
            </a:r>
            <a:r>
              <a:rPr lang="ru-RU" sz="3600" dirty="0" err="1" smtClean="0"/>
              <a:t>Мартиросова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п</a:t>
            </a:r>
            <a:r>
              <a:rPr lang="ru-RU" sz="3600" dirty="0" smtClean="0"/>
              <a:t>овесть «Фотография на память»   написана в 2012 году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-25095"/>
            <a:ext cx="4752528" cy="7012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3822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Мария Альбертовна </a:t>
            </a:r>
            <a:r>
              <a:rPr lang="ru-RU" b="1" dirty="0" err="1" smtClean="0"/>
              <a:t>Мартиросова</a:t>
            </a:r>
            <a:r>
              <a:rPr lang="ru-RU" dirty="0"/>
              <a:t> </a:t>
            </a:r>
            <a:r>
              <a:rPr lang="ru-RU" dirty="0" smtClean="0"/>
              <a:t>(1973г.р.) - </a:t>
            </a:r>
            <a:r>
              <a:rPr lang="ru-RU" sz="4000" dirty="0" smtClean="0"/>
              <a:t>журналист</a:t>
            </a:r>
            <a:r>
              <a:rPr lang="ru-RU" sz="4000" dirty="0"/>
              <a:t>, писательница. 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043609" y="1535113"/>
            <a:ext cx="3528391" cy="639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932040" y="1340768"/>
            <a:ext cx="4041775" cy="5040560"/>
          </a:xfrm>
        </p:spPr>
        <p:txBody>
          <a:bodyPr>
            <a:normAutofit fontScale="92500"/>
          </a:bodyPr>
          <a:lstStyle/>
          <a:p>
            <a:r>
              <a:rPr lang="ru-RU" dirty="0"/>
              <a:t>член Союза писателей России. </a:t>
            </a:r>
            <a:endParaRPr lang="ru-RU" dirty="0" smtClean="0"/>
          </a:p>
          <a:p>
            <a:r>
              <a:rPr lang="ru-RU" dirty="0"/>
              <a:t>В</a:t>
            </a:r>
            <a:r>
              <a:rPr lang="ru-RU" dirty="0" smtClean="0"/>
              <a:t>ыпускница филологического факультета </a:t>
            </a:r>
            <a:r>
              <a:rPr lang="ru-RU" dirty="0"/>
              <a:t>Орехово-Зуевского педагогического института,</a:t>
            </a:r>
          </a:p>
          <a:p>
            <a:r>
              <a:rPr lang="ru-RU" dirty="0"/>
              <a:t>Литературного института имени А.М. Горького (</a:t>
            </a:r>
            <a:r>
              <a:rPr lang="ru-RU" dirty="0" smtClean="0"/>
              <a:t>отделение прозы</a:t>
            </a:r>
            <a:r>
              <a:rPr lang="ru-RU" dirty="0"/>
              <a:t>). </a:t>
            </a:r>
            <a:endParaRPr lang="ru-RU" dirty="0" smtClean="0"/>
          </a:p>
          <a:p>
            <a:r>
              <a:rPr lang="ru-RU" dirty="0" smtClean="0"/>
              <a:t>Педагог </a:t>
            </a:r>
            <a:r>
              <a:rPr lang="ru-RU" dirty="0"/>
              <a:t>детского литературного объединения</a:t>
            </a:r>
          </a:p>
          <a:p>
            <a:pPr marL="0" indent="0">
              <a:buNone/>
            </a:pPr>
            <a:r>
              <a:rPr lang="ru-RU" dirty="0" smtClean="0"/>
              <a:t>     Клинского </a:t>
            </a:r>
            <a:r>
              <a:rPr lang="ru-RU" dirty="0"/>
              <a:t>дома детского </a:t>
            </a:r>
            <a:r>
              <a:rPr lang="ru-RU" dirty="0" smtClean="0"/>
              <a:t>           творчества</a:t>
            </a:r>
            <a:r>
              <a:rPr lang="ru-RU" dirty="0"/>
              <a:t>.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4531469" cy="4819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856084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273050"/>
            <a:ext cx="3672408" cy="1162050"/>
          </a:xfrm>
        </p:spPr>
        <p:txBody>
          <a:bodyPr>
            <a:normAutofit/>
          </a:bodyPr>
          <a:lstStyle/>
          <a:p>
            <a:r>
              <a:rPr lang="ru-RU" sz="4000" dirty="0" err="1" smtClean="0"/>
              <a:t>Анника</a:t>
            </a:r>
            <a:r>
              <a:rPr lang="ru-RU" sz="4000" dirty="0" smtClean="0"/>
              <a:t> Тор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20072" y="1435100"/>
            <a:ext cx="3672408" cy="469106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Роман «Остров в море» был написан в 1996 году.</a:t>
            </a:r>
            <a:endParaRPr lang="ru-RU" sz="3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4392488" cy="63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673606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507288" cy="1700808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4000" dirty="0">
                <a:latin typeface="Arial"/>
              </a:rPr>
              <a:t/>
            </a:r>
            <a:br>
              <a:rPr lang="ru-RU" sz="4000" dirty="0">
                <a:latin typeface="Arial"/>
              </a:rPr>
            </a:br>
            <a:r>
              <a:rPr lang="ru-RU" sz="4000" dirty="0" smtClean="0">
                <a:latin typeface="Arial"/>
              </a:rPr>
              <a:t/>
            </a:r>
            <a:br>
              <a:rPr lang="ru-RU" sz="4000" dirty="0" smtClean="0">
                <a:latin typeface="Arial"/>
              </a:rPr>
            </a:br>
            <a:r>
              <a:rPr lang="ru-RU" sz="5300" dirty="0" err="1" smtClean="0">
                <a:latin typeface="Arial"/>
              </a:rPr>
              <a:t>Анника</a:t>
            </a:r>
            <a:r>
              <a:rPr lang="ru-RU" sz="5300" dirty="0" smtClean="0">
                <a:latin typeface="Arial"/>
              </a:rPr>
              <a:t> Тор (1950 г.р.) </a:t>
            </a:r>
            <a:r>
              <a:rPr lang="ru-RU" sz="5300" dirty="0">
                <a:latin typeface="Arial"/>
              </a:rPr>
              <a:t/>
            </a:r>
            <a:br>
              <a:rPr lang="ru-RU" sz="5300" dirty="0">
                <a:latin typeface="Arial"/>
              </a:rPr>
            </a:br>
            <a:r>
              <a:rPr lang="ru-RU" sz="5300" dirty="0" smtClean="0">
                <a:latin typeface="Arial"/>
              </a:rPr>
              <a:t>- </a:t>
            </a:r>
            <a:r>
              <a:rPr lang="ru-RU" sz="4000" dirty="0" smtClean="0">
                <a:latin typeface="Arial"/>
              </a:rPr>
              <a:t>шведская писательница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4" y="1844824"/>
            <a:ext cx="4392488" cy="5013176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 err="1" smtClean="0">
                <a:solidFill>
                  <a:srgbClr val="252525"/>
                </a:solidFill>
                <a:latin typeface="Arial"/>
              </a:rPr>
              <a:t>Анника</a:t>
            </a:r>
            <a:r>
              <a:rPr lang="ru-RU" sz="2800" dirty="0" smtClean="0">
                <a:solidFill>
                  <a:srgbClr val="252525"/>
                </a:solidFill>
                <a:latin typeface="Arial"/>
              </a:rPr>
              <a:t> </a:t>
            </a:r>
            <a:r>
              <a:rPr lang="ru-RU" sz="2800" dirty="0">
                <a:solidFill>
                  <a:srgbClr val="252525"/>
                </a:solidFill>
                <a:latin typeface="Arial"/>
              </a:rPr>
              <a:t>Тор родилась в еврейской семье в </a:t>
            </a:r>
            <a:r>
              <a:rPr lang="ru-RU" sz="2800" dirty="0">
                <a:solidFill>
                  <a:srgbClr val="0B0080"/>
                </a:solidFill>
                <a:latin typeface="Arial"/>
                <a:hlinkClick r:id="rId2" tooltip="Швеция"/>
              </a:rPr>
              <a:t>Швеции</a:t>
            </a:r>
            <a:r>
              <a:rPr lang="ru-RU" sz="2800" dirty="0">
                <a:solidFill>
                  <a:srgbClr val="252525"/>
                </a:solidFill>
                <a:latin typeface="Arial"/>
              </a:rPr>
              <a:t>. Сейчас она живёт в </a:t>
            </a:r>
            <a:r>
              <a:rPr lang="ru-RU" sz="2800" dirty="0">
                <a:solidFill>
                  <a:srgbClr val="0B0080"/>
                </a:solidFill>
                <a:latin typeface="Arial"/>
                <a:hlinkClick r:id="rId3" tooltip="Стокгольм"/>
              </a:rPr>
              <a:t>Стокгольме</a:t>
            </a:r>
            <a:r>
              <a:rPr lang="ru-RU" sz="2800" dirty="0">
                <a:solidFill>
                  <a:srgbClr val="252525"/>
                </a:solidFill>
                <a:latin typeface="Arial"/>
              </a:rPr>
              <a:t>. Прежде чем стать писательницей, работала секретарём, библиотекарем и кинокритиком. Тор пишет романы, пьесы, киносценарии, в основном для детей и подростков.</a:t>
            </a:r>
          </a:p>
          <a:p>
            <a:r>
              <a:rPr lang="ru-RU" sz="2800" dirty="0">
                <a:solidFill>
                  <a:srgbClr val="252525"/>
                </a:solidFill>
                <a:latin typeface="Arial"/>
              </a:rPr>
              <a:t>В </a:t>
            </a:r>
            <a:r>
              <a:rPr lang="ru-RU" sz="2800" dirty="0">
                <a:solidFill>
                  <a:srgbClr val="0B0080"/>
                </a:solidFill>
                <a:latin typeface="Arial"/>
                <a:hlinkClick r:id="rId4" tooltip="1999 год"/>
              </a:rPr>
              <a:t>1999 году</a:t>
            </a:r>
            <a:r>
              <a:rPr lang="ru-RU" sz="2800" dirty="0">
                <a:solidFill>
                  <a:srgbClr val="252525"/>
                </a:solidFill>
                <a:latin typeface="Arial"/>
              </a:rPr>
              <a:t> </a:t>
            </a:r>
            <a:r>
              <a:rPr lang="ru-RU" sz="2800" dirty="0" err="1">
                <a:solidFill>
                  <a:srgbClr val="252525"/>
                </a:solidFill>
                <a:latin typeface="Arial"/>
              </a:rPr>
              <a:t>Анника</a:t>
            </a:r>
            <a:r>
              <a:rPr lang="ru-RU" sz="2800" dirty="0">
                <a:solidFill>
                  <a:srgbClr val="252525"/>
                </a:solidFill>
                <a:latin typeface="Arial"/>
              </a:rPr>
              <a:t> Тор получила немецкую литературную премию за книгу «Остров в море».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65646"/>
            <a:ext cx="4032448" cy="495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205963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Блокада Ленинграда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484784"/>
            <a:ext cx="424847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PT Serif"/>
              </a:rPr>
              <a:t>Блокада Ленинграда длилась</a:t>
            </a:r>
            <a:r>
              <a:rPr lang="ru-RU" sz="2800" dirty="0">
                <a:solidFill>
                  <a:srgbClr val="000000"/>
                </a:solidFill>
                <a:latin typeface="PT Serif"/>
              </a:rPr>
              <a:t> ровно 871 </a:t>
            </a:r>
            <a:r>
              <a:rPr lang="ru-RU" sz="2800" dirty="0" smtClean="0">
                <a:solidFill>
                  <a:srgbClr val="000000"/>
                </a:solidFill>
                <a:latin typeface="PT Serif"/>
              </a:rPr>
              <a:t>день (</a:t>
            </a:r>
            <a:r>
              <a:rPr lang="ru-RU" sz="2800" dirty="0" smtClean="0"/>
              <a:t> </a:t>
            </a:r>
            <a:r>
              <a:rPr lang="ru-RU" sz="2800" dirty="0"/>
              <a:t>с 8 сентября 1941 года по 27 января 1944 </a:t>
            </a:r>
            <a:r>
              <a:rPr lang="ru-RU" sz="2800" dirty="0" smtClean="0"/>
              <a:t>года).</a:t>
            </a:r>
            <a:r>
              <a:rPr lang="ru-RU" sz="2800" dirty="0" smtClean="0">
                <a:solidFill>
                  <a:srgbClr val="000000"/>
                </a:solidFill>
                <a:latin typeface="PT Serif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PT Serif"/>
              </a:rPr>
              <a:t>Это самая продолжительная и страшная осада города за всю историю человечества. Почти 900 дней боли и страдания, мужества и самоотверженности. </a:t>
            </a:r>
            <a:endParaRPr lang="ru-RU" sz="2800" dirty="0" smtClean="0">
              <a:solidFill>
                <a:srgbClr val="000000"/>
              </a:solidFill>
              <a:latin typeface="PT Serif"/>
            </a:endParaRPr>
          </a:p>
          <a:p>
            <a:endParaRPr lang="ru-RU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377" y="1196752"/>
            <a:ext cx="4117589" cy="5462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464865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 водой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24308"/>
            <a:ext cx="7272808" cy="5369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140091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Голод и холод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042792" cy="452596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252525"/>
                </a:solidFill>
                <a:latin typeface="Arial"/>
              </a:rPr>
              <a:t>К началу блокады в городе не имелось достаточных по объёму запасов продовольствия и топлива. </a:t>
            </a:r>
            <a:endParaRPr lang="ru-RU" dirty="0"/>
          </a:p>
        </p:txBody>
      </p:sp>
      <p:pic>
        <p:nvPicPr>
          <p:cNvPr id="5122" name="Picture 2" descr="7 мая 2010 года в Allen Center, г. Хьюстон, Техас, США, открылась выставка &quot;Внутреннее пространство войны. Блокада Ленинграда 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12776"/>
            <a:ext cx="34099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60945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2654296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rgbClr val="7030A0"/>
                </a:solidFill>
              </a:rPr>
              <a:t> </a:t>
            </a:r>
            <a:r>
              <a:rPr lang="ru-RU" sz="4800" b="1" dirty="0">
                <a:solidFill>
                  <a:srgbClr val="7030A0"/>
                </a:solidFill>
              </a:rPr>
              <a:t>По страницам современной литературы для </a:t>
            </a:r>
            <a:r>
              <a:rPr lang="ru-RU" sz="4800" b="1" dirty="0" smtClean="0">
                <a:solidFill>
                  <a:srgbClr val="7030A0"/>
                </a:solidFill>
              </a:rPr>
              <a:t>подростков:</a:t>
            </a:r>
            <a:br>
              <a:rPr lang="ru-RU" sz="4800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«Я не участвую в войне - она участвует во мне»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85786" y="2928934"/>
            <a:ext cx="7786742" cy="34290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-   </a:t>
            </a:r>
            <a:r>
              <a:rPr lang="ru-RU" dirty="0" err="1" smtClean="0"/>
              <a:t>Е.Ельчин</a:t>
            </a:r>
            <a:r>
              <a:rPr lang="ru-RU" dirty="0" smtClean="0"/>
              <a:t> «Сталинский нос»</a:t>
            </a:r>
          </a:p>
          <a:p>
            <a:pPr>
              <a:buFontTx/>
              <a:buChar char="-"/>
            </a:pPr>
            <a:r>
              <a:rPr lang="ru-RU" dirty="0" err="1" smtClean="0"/>
              <a:t>М.Мартиросова</a:t>
            </a:r>
            <a:r>
              <a:rPr lang="ru-RU" dirty="0" smtClean="0"/>
              <a:t> «Фотография на память»</a:t>
            </a:r>
          </a:p>
          <a:p>
            <a:pPr>
              <a:buFontTx/>
              <a:buChar char="-"/>
            </a:pPr>
            <a:r>
              <a:rPr lang="ru-RU" dirty="0" err="1" smtClean="0"/>
              <a:t>А.Тор</a:t>
            </a:r>
            <a:r>
              <a:rPr lang="ru-RU" dirty="0" smtClean="0"/>
              <a:t> «Остров в море»</a:t>
            </a:r>
          </a:p>
          <a:p>
            <a:pPr>
              <a:buFontTx/>
              <a:buChar char="-"/>
            </a:pPr>
            <a:r>
              <a:rPr lang="ru-RU" dirty="0" err="1" smtClean="0"/>
              <a:t>Г.Черкашин</a:t>
            </a:r>
            <a:r>
              <a:rPr lang="ru-RU" dirty="0" smtClean="0"/>
              <a:t> «Кукла»</a:t>
            </a:r>
          </a:p>
          <a:p>
            <a:pPr>
              <a:buFontTx/>
              <a:buChar char="-"/>
            </a:pPr>
            <a:r>
              <a:rPr lang="ru-RU" dirty="0" err="1" smtClean="0"/>
              <a:t>А.Жвалевский,Е.Пастернак</a:t>
            </a:r>
            <a:r>
              <a:rPr lang="ru-RU" dirty="0" smtClean="0"/>
              <a:t>    </a:t>
            </a:r>
          </a:p>
          <a:p>
            <a:pPr marL="0" indent="0">
              <a:buNone/>
            </a:pPr>
            <a:r>
              <a:rPr lang="ru-RU" dirty="0" smtClean="0"/>
              <a:t>    «Время всегда хорошее»</a:t>
            </a:r>
          </a:p>
        </p:txBody>
      </p:sp>
    </p:spTree>
    <p:extLst>
      <p:ext uri="{BB962C8B-B14F-4D97-AF65-F5344CB8AC3E}">
        <p14:creationId xmlns:p14="http://schemas.microsoft.com/office/powerpoint/2010/main" val="165254724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Дорога жизни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124744"/>
            <a:ext cx="3851920" cy="50014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С первых дней блокады своё опасное и героическое дело начала Дорога Жизни - пульс </a:t>
            </a:r>
            <a:r>
              <a:rPr lang="ru-RU" i="1" dirty="0"/>
              <a:t>блокадного Ленинград</a:t>
            </a:r>
            <a:r>
              <a:rPr lang="ru-RU" b="1" dirty="0"/>
              <a:t>а</a:t>
            </a:r>
            <a:r>
              <a:rPr lang="ru-RU" dirty="0"/>
              <a:t>. Летом - водный, а зимой - ледовый путь, соединяющий Ленинград с "большой землёй" по Ладожскому озеру. 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357" y="2129630"/>
            <a:ext cx="5456643" cy="3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42145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Геннадий Черкашин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р</a:t>
            </a:r>
            <a:r>
              <a:rPr lang="ru-RU" sz="4000" dirty="0" smtClean="0"/>
              <a:t>ассказ «Кукла» был написан 1989 году</a:t>
            </a:r>
            <a:endParaRPr lang="ru-RU" sz="40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60648"/>
            <a:ext cx="4655493" cy="627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534307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3050"/>
            <a:ext cx="8496944" cy="1211734"/>
          </a:xfrm>
        </p:spPr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dirty="0" smtClean="0"/>
              <a:t>Черкашин </a:t>
            </a:r>
            <a:r>
              <a:rPr lang="ru-RU" sz="4000" dirty="0"/>
              <a:t>Геннадий Александрович </a:t>
            </a:r>
            <a:r>
              <a:rPr lang="ru-RU" sz="4000" b="0" dirty="0"/>
              <a:t> </a:t>
            </a:r>
            <a:r>
              <a:rPr lang="ru-RU" sz="3600" b="0" dirty="0" smtClean="0"/>
              <a:t> </a:t>
            </a:r>
            <a:br>
              <a:rPr lang="ru-RU" sz="3600" b="0" dirty="0" smtClean="0"/>
            </a:br>
            <a:r>
              <a:rPr lang="ru-RU" sz="3600" b="0" dirty="0" smtClean="0"/>
              <a:t>                   ( </a:t>
            </a:r>
            <a:r>
              <a:rPr lang="ru-RU" sz="3600" b="0" dirty="0"/>
              <a:t>1936 – 1996 )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3968" y="1484784"/>
            <a:ext cx="4464496" cy="5157192"/>
          </a:xfrm>
        </p:spPr>
        <p:txBody>
          <a:bodyPr>
            <a:normAutofit/>
          </a:bodyPr>
          <a:lstStyle/>
          <a:p>
            <a:pPr marL="457200" indent="-457200">
              <a:buFontTx/>
              <a:buChar char="-"/>
            </a:pPr>
            <a:r>
              <a:rPr lang="ru-RU" sz="3200" dirty="0" smtClean="0">
                <a:solidFill>
                  <a:srgbClr val="000000"/>
                </a:solidFill>
                <a:latin typeface="Verdana"/>
              </a:rPr>
              <a:t>российский </a:t>
            </a:r>
            <a:r>
              <a:rPr lang="ru-RU" sz="3200" dirty="0">
                <a:solidFill>
                  <a:srgbClr val="000000"/>
                </a:solidFill>
                <a:latin typeface="Verdana"/>
              </a:rPr>
              <a:t>писатель, публицист </a:t>
            </a:r>
            <a:endParaRPr lang="ru-RU" sz="3200" dirty="0" smtClean="0">
              <a:solidFill>
                <a:srgbClr val="000000"/>
              </a:solidFill>
              <a:latin typeface="Verdana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Verdana"/>
              </a:rPr>
              <a:t>и </a:t>
            </a:r>
            <a:r>
              <a:rPr lang="ru-RU" sz="3200" dirty="0">
                <a:solidFill>
                  <a:srgbClr val="000000"/>
                </a:solidFill>
                <a:latin typeface="Verdana"/>
              </a:rPr>
              <a:t>журналист, </a:t>
            </a:r>
            <a:r>
              <a:rPr lang="ru-RU" sz="3200" dirty="0" smtClean="0">
                <a:solidFill>
                  <a:srgbClr val="000000"/>
                </a:solidFill>
                <a:latin typeface="Verdana"/>
              </a:rPr>
              <a:t>   учёный-физик</a:t>
            </a:r>
            <a:r>
              <a:rPr lang="ru-RU" sz="3200" dirty="0">
                <a:solidFill>
                  <a:srgbClr val="000000"/>
                </a:solidFill>
                <a:latin typeface="Verdana"/>
              </a:rPr>
              <a:t>, историк и философ, моряк и общественный деятель.</a:t>
            </a:r>
            <a:endParaRPr lang="ru-RU" sz="32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493031"/>
            <a:ext cx="3744415" cy="5246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617968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smtClean="0"/>
              <a:t>Война в Украине</a:t>
            </a:r>
            <a:br>
              <a:rPr lang="ru-RU" sz="5300" b="1" dirty="0" smtClean="0"/>
            </a:br>
            <a:r>
              <a:rPr lang="ru-RU" sz="4000" dirty="0" smtClean="0"/>
              <a:t>Фотографии 2014 года</a:t>
            </a:r>
            <a:endParaRPr lang="ru-RU" sz="40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4007"/>
            <a:ext cx="7416824" cy="4955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3409354"/>
      </p:ext>
    </p:extLst>
  </p:cSld>
  <p:clrMapOvr>
    <a:masterClrMapping/>
  </p:clrMapOvr>
  <p:transition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8488"/>
            <a:ext cx="8424935" cy="6149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720856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Великая Отечественная война </a:t>
            </a:r>
            <a:r>
              <a:rPr lang="ru-RU" dirty="0"/>
              <a:t>Фотографии 1941 года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0" y="1615121"/>
            <a:ext cx="7968474" cy="5230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281032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3466728" cy="4536504"/>
          </a:xfrm>
        </p:spPr>
        <p:txBody>
          <a:bodyPr>
            <a:normAutofit/>
          </a:bodyPr>
          <a:lstStyle/>
          <a:p>
            <a:r>
              <a:rPr lang="ru-RU" dirty="0" smtClean="0"/>
              <a:t>В результате военных действий страдает мирное население 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124744"/>
            <a:ext cx="4217857" cy="5393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622051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54" y="198886"/>
            <a:ext cx="8459818" cy="5645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320577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84976" cy="6588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281398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274638"/>
            <a:ext cx="3898776" cy="2722314"/>
          </a:xfrm>
        </p:spPr>
        <p:txBody>
          <a:bodyPr/>
          <a:lstStyle/>
          <a:p>
            <a:r>
              <a:rPr lang="ru-RU" dirty="0" err="1" smtClean="0"/>
              <a:t>А.Жвалевский</a:t>
            </a:r>
            <a:r>
              <a:rPr lang="ru-RU" dirty="0" smtClean="0"/>
              <a:t>, </a:t>
            </a:r>
            <a:r>
              <a:rPr lang="ru-RU" dirty="0" err="1" smtClean="0"/>
              <a:t>Е.Пастернак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420888"/>
            <a:ext cx="4042792" cy="3705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Повесть «Время хорошее всегда»</a:t>
            </a:r>
          </a:p>
          <a:p>
            <a:pPr marL="0" indent="0">
              <a:buNone/>
            </a:pPr>
            <a:r>
              <a:rPr lang="ru-RU" sz="3600" dirty="0" smtClean="0"/>
              <a:t>Напечатана в 2012 году.</a:t>
            </a:r>
            <a:endParaRPr lang="ru-RU" sz="36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06" y="128928"/>
            <a:ext cx="4162093" cy="6540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024924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govote.at and enter 20 85 32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govote.at and enter 99 83 92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68761"/>
            <a:ext cx="4040188" cy="1584176"/>
          </a:xfrm>
        </p:spPr>
        <p:txBody>
          <a:bodyPr/>
          <a:lstStyle/>
          <a:p>
            <a:r>
              <a:rPr lang="ru-RU" dirty="0"/>
              <a:t>Сколько книг Вы прочитали из предложенного </a:t>
            </a:r>
            <a:r>
              <a:rPr lang="ru-RU" dirty="0" smtClean="0"/>
              <a:t>списка?</a:t>
            </a:r>
            <a:endParaRPr lang="ru-RU" dirty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110179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Какое литературное произведение  Вам понравилось?</a:t>
            </a:r>
            <a:endParaRPr lang="ru-RU" dirty="0"/>
          </a:p>
        </p:txBody>
      </p:sp>
      <p:pic>
        <p:nvPicPr>
          <p:cNvPr id="7" name="Содержимое 3" descr="qr-code1.pn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9552" y="2852936"/>
            <a:ext cx="3384376" cy="3384376"/>
          </a:xfrm>
          <a:prstGeom prst="rect">
            <a:avLst/>
          </a:prstGeom>
        </p:spPr>
      </p:pic>
      <p:pic>
        <p:nvPicPr>
          <p:cNvPr id="8" name="Picture 2" descr="C:\Documents and Settings\ART1\Рабочий стол\с1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4048" y="2863305"/>
            <a:ext cx="3384376" cy="33843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9470966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3394720" cy="2160240"/>
          </a:xfrm>
        </p:spPr>
        <p:txBody>
          <a:bodyPr>
            <a:noAutofit/>
          </a:bodyPr>
          <a:lstStyle/>
          <a:p>
            <a:r>
              <a:rPr lang="ru-RU" sz="3200" dirty="0"/>
              <a:t>Андрей Валентинович </a:t>
            </a:r>
            <a:r>
              <a:rPr lang="ru-RU" sz="3200" dirty="0" err="1"/>
              <a:t>Жвалевский</a:t>
            </a:r>
            <a:r>
              <a:rPr lang="ru-RU" sz="3200" b="0" dirty="0"/>
              <a:t> </a:t>
            </a:r>
            <a:r>
              <a:rPr lang="ru-RU" sz="3200" b="0" dirty="0" smtClean="0"/>
              <a:t>         (1967</a:t>
            </a:r>
            <a:r>
              <a:rPr lang="ru-RU" sz="3200" b="0" dirty="0"/>
              <a:t> </a:t>
            </a:r>
            <a:r>
              <a:rPr lang="ru-RU" sz="3200" b="0" dirty="0" smtClean="0"/>
              <a:t>г.р.)</a:t>
            </a:r>
            <a:r>
              <a:rPr lang="ru-RU" sz="3200" b="0" dirty="0"/>
              <a:t> — писатель, сценарист.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212976"/>
            <a:ext cx="3008313" cy="2913187"/>
          </a:xfrm>
        </p:spPr>
        <p:txBody>
          <a:bodyPr>
            <a:noAutofit/>
          </a:bodyPr>
          <a:lstStyle/>
          <a:p>
            <a:r>
              <a:rPr lang="ru-RU" sz="3200" b="1" dirty="0"/>
              <a:t>Евгения Борисовна Пастернак  </a:t>
            </a:r>
            <a:r>
              <a:rPr lang="ru-RU" sz="3200" b="1" dirty="0" smtClean="0"/>
              <a:t>        </a:t>
            </a:r>
            <a:r>
              <a:rPr lang="ru-RU" sz="3200" dirty="0" smtClean="0"/>
              <a:t>(1972г.р., </a:t>
            </a:r>
            <a:r>
              <a:rPr lang="ru-RU" sz="3200" dirty="0"/>
              <a:t>Минск) </a:t>
            </a:r>
            <a:r>
              <a:rPr lang="ru-RU" sz="3200" dirty="0" smtClean="0"/>
              <a:t>—писательница</a:t>
            </a:r>
            <a:r>
              <a:rPr lang="ru-RU" sz="3200" dirty="0"/>
              <a:t>.</a:t>
            </a:r>
          </a:p>
          <a:p>
            <a:endParaRPr lang="ru-RU" sz="32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925" y="342106"/>
            <a:ext cx="381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071633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govote.at and enter 28 44 27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Как Вы оцениваете наше мероприятие?</a:t>
            </a:r>
            <a:endParaRPr lang="ru-RU" sz="40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RT1\Рабочий стол\cod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643050"/>
            <a:ext cx="4214842" cy="42148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2613400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224135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130682"/>
            <a:ext cx="6400800" cy="53867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МАОУ-гимназия № 94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1412776"/>
            <a:ext cx="6552729" cy="4574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644452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564363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 err="1"/>
              <a:t>Ста́линские</a:t>
            </a:r>
            <a:r>
              <a:rPr lang="ru-RU" b="1" dirty="0"/>
              <a:t> </a:t>
            </a:r>
            <a:r>
              <a:rPr lang="ru-RU" b="1" dirty="0" err="1" smtClean="0"/>
              <a:t>репре́ссии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800" dirty="0">
                <a:solidFill>
                  <a:prstClr val="black"/>
                </a:solidFill>
                <a:ea typeface="+mn-ea"/>
                <a:cs typeface="+mn-cs"/>
              </a:rPr>
              <a:t> происходит от </a:t>
            </a:r>
            <a:r>
              <a:rPr lang="ru-RU" sz="2800" dirty="0">
                <a:solidFill>
                  <a:prstClr val="black"/>
                </a:solidFill>
                <a:ea typeface="+mn-ea"/>
                <a:cs typeface="+mn-cs"/>
                <a:hlinkClick r:id="rId2" tooltip="латинский язык"/>
              </a:rPr>
              <a:t>лат.</a:t>
            </a:r>
            <a:r>
              <a:rPr lang="ru-RU" sz="2800" dirty="0">
                <a:solidFill>
                  <a:prstClr val="black"/>
                </a:solidFill>
                <a:ea typeface="+mn-ea"/>
                <a:cs typeface="+mn-cs"/>
              </a:rPr>
              <a:t> </a:t>
            </a:r>
            <a:r>
              <a:rPr lang="ru-RU" sz="2800" dirty="0" err="1">
                <a:solidFill>
                  <a:prstClr val="black"/>
                </a:solidFill>
                <a:ea typeface="+mn-ea"/>
                <a:cs typeface="+mn-cs"/>
                <a:hlinkClick r:id="rId3" tooltip="repressio (страница не существует)"/>
              </a:rPr>
              <a:t>repressio</a:t>
            </a:r>
            <a:r>
              <a:rPr lang="ru-RU" sz="2800" dirty="0">
                <a:solidFill>
                  <a:prstClr val="black"/>
                </a:solidFill>
                <a:ea typeface="+mn-ea"/>
                <a:cs typeface="+mn-cs"/>
              </a:rPr>
              <a:t> — </a:t>
            </a:r>
            <a:r>
              <a:rPr lang="ru-RU" sz="2800" u="sng" dirty="0">
                <a:solidFill>
                  <a:prstClr val="black"/>
                </a:solidFill>
                <a:ea typeface="+mn-ea"/>
                <a:cs typeface="+mn-cs"/>
                <a:hlinkClick r:id="rId4" tooltip="подавление"/>
              </a:rPr>
              <a:t>подавление</a:t>
            </a:r>
            <a:r>
              <a:rPr lang="ru-RU" sz="2800" dirty="0">
                <a:solidFill>
                  <a:prstClr val="black"/>
                </a:solidFill>
                <a:ea typeface="+mn-ea"/>
                <a:cs typeface="+mn-cs"/>
              </a:rPr>
              <a:t>, </a:t>
            </a:r>
            <a:r>
              <a:rPr lang="ru-RU" sz="2800" dirty="0">
                <a:solidFill>
                  <a:prstClr val="black"/>
                </a:solidFill>
                <a:ea typeface="+mn-ea"/>
                <a:cs typeface="+mn-cs"/>
                <a:hlinkClick r:id="rId5" tooltip="угнетение"/>
              </a:rPr>
              <a:t>угнетение</a:t>
            </a:r>
            <a:r>
              <a:rPr lang="ru-RU" sz="2800" dirty="0">
                <a:solidFill>
                  <a:prstClr val="black"/>
                </a:solidFill>
                <a:ea typeface="+mn-ea"/>
                <a:cs typeface="+mn-cs"/>
              </a:rPr>
              <a:t>.</a:t>
            </a:r>
            <a:br>
              <a:rPr lang="ru-RU" sz="280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 </a:t>
            </a:r>
            <a:r>
              <a:rPr lang="ru-RU" dirty="0" smtClean="0"/>
              <a:t>— </a:t>
            </a:r>
            <a:r>
              <a:rPr lang="ru-RU" dirty="0"/>
              <a:t>массовые политические </a:t>
            </a:r>
            <a:r>
              <a:rPr lang="ru-RU" dirty="0" smtClean="0">
                <a:hlinkClick r:id="rId6" tooltip="Репрессия"/>
              </a:rPr>
              <a:t>репрессии</a:t>
            </a:r>
            <a:r>
              <a:rPr lang="ru-RU" dirty="0" smtClean="0"/>
              <a:t>, </a:t>
            </a:r>
            <a:r>
              <a:rPr lang="ru-RU" dirty="0"/>
              <a:t>осуществлявшиеся в </a:t>
            </a:r>
            <a:r>
              <a:rPr lang="ru-RU" dirty="0">
                <a:hlinkClick r:id="rId7" tooltip="Союз Советских Социалистических Республик"/>
              </a:rPr>
              <a:t>СССР</a:t>
            </a:r>
            <a:r>
              <a:rPr lang="ru-RU" dirty="0"/>
              <a:t> в период </a:t>
            </a:r>
            <a:r>
              <a:rPr lang="ru-RU" dirty="0">
                <a:hlinkClick r:id="rId8" tooltip="Сталинизм"/>
              </a:rPr>
              <a:t>сталинизма</a:t>
            </a:r>
            <a:r>
              <a:rPr lang="ru-RU" dirty="0"/>
              <a:t> (конец</a:t>
            </a:r>
            <a:r>
              <a:rPr lang="ru-RU" dirty="0">
                <a:hlinkClick r:id="rId9" tooltip="1920-е"/>
              </a:rPr>
              <a:t>1920-х</a:t>
            </a:r>
            <a:r>
              <a:rPr lang="ru-RU" dirty="0"/>
              <a:t> — начало </a:t>
            </a:r>
            <a:r>
              <a:rPr lang="ru-RU" dirty="0">
                <a:hlinkClick r:id="rId10" tooltip="1950-е"/>
              </a:rPr>
              <a:t>1950-х</a:t>
            </a:r>
            <a:r>
              <a:rPr lang="ru-RU" dirty="0"/>
              <a:t> годов</a:t>
            </a:r>
            <a:r>
              <a:rPr lang="ru-RU" dirty="0" smtClean="0"/>
              <a:t>)</a:t>
            </a:r>
            <a:endParaRPr lang="ru-RU" baseline="30000" dirty="0"/>
          </a:p>
          <a:p>
            <a:r>
              <a:rPr lang="ru-RU" dirty="0" smtClean="0"/>
              <a:t>Количество </a:t>
            </a:r>
            <a:r>
              <a:rPr lang="ru-RU" dirty="0"/>
              <a:t>непосредственных жертв репрессий (лиц, приговорённых за политические (контрреволюционные) преступления к смертной казни или лишению свободы, выселенных, сосланных) исчисляется миллионами. </a:t>
            </a:r>
            <a:endParaRPr lang="ru-RU" dirty="0" smtClean="0"/>
          </a:p>
          <a:p>
            <a:r>
              <a:rPr lang="ru-RU" dirty="0" smtClean="0"/>
              <a:t>Период </a:t>
            </a:r>
            <a:r>
              <a:rPr lang="ru-RU" dirty="0"/>
              <a:t>наиболее массовых репрессий, так называемый «</a:t>
            </a:r>
            <a:r>
              <a:rPr lang="ru-RU" dirty="0">
                <a:hlinkClick r:id="rId11" tooltip="Большой террор"/>
              </a:rPr>
              <a:t>Большой террор</a:t>
            </a:r>
            <a:r>
              <a:rPr lang="ru-RU" dirty="0"/>
              <a:t>», пришёлся на 1937—1938 годы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432091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0116"/>
            <a:ext cx="9144000" cy="5485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550779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Масштаб сталинских репрессий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Всего жертвами репрессий за советский период, по данным правозащитной организации «Мемориал», стало от 11—12 до 38—39 млн человек. Из них:</a:t>
            </a:r>
          </a:p>
          <a:p>
            <a:r>
              <a:rPr lang="ru-RU" dirty="0"/>
              <a:t>4,5 — 4,8 млн человек были осуждены по политическим мотивам, из них расстреляны примерно 1,1 млн, остальные попали в ГУЛАГ;</a:t>
            </a:r>
          </a:p>
          <a:p>
            <a:r>
              <a:rPr lang="ru-RU" dirty="0"/>
              <a:t>не менее 6,5 млн подверглись депортации (с 1920 года, когда были депортированы 9 тысяч семей пяти казачьих станиц, или 45 тысяч человек, до депортации 1951—1952 годов);</a:t>
            </a:r>
          </a:p>
          <a:p>
            <a:r>
              <a:rPr lang="ru-RU" dirty="0"/>
              <a:t>примерно 4 млн были лишены избирательных прав по Конституции  1918 года (более миллиона) и </a:t>
            </a:r>
            <a:r>
              <a:rPr lang="ru-RU" dirty="0" smtClean="0"/>
              <a:t>по постановлению </a:t>
            </a:r>
            <a:r>
              <a:rPr lang="ru-RU" dirty="0"/>
              <a:t>1925 года (по которому в эту категорию включались члены семей);</a:t>
            </a:r>
          </a:p>
          <a:p>
            <a:r>
              <a:rPr lang="ru-RU" dirty="0"/>
              <a:t>примерно 400—500 тысяч было репрессировано на основе разных указов и постановлений;</a:t>
            </a:r>
          </a:p>
          <a:p>
            <a:r>
              <a:rPr lang="ru-RU" dirty="0"/>
              <a:t>6—7 млн погибли от голода 1932—1933 годов;</a:t>
            </a:r>
          </a:p>
          <a:p>
            <a:r>
              <a:rPr lang="ru-RU" dirty="0"/>
              <a:t>17 961 тыс. человек стали жертвами так называемых трудовых указов (изданы 26 июня 1940, отменены в 1956 году).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470121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140223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3050"/>
            <a:ext cx="2664296" cy="1162050"/>
          </a:xfrm>
        </p:spPr>
        <p:txBody>
          <a:bodyPr>
            <a:noAutofit/>
          </a:bodyPr>
          <a:lstStyle/>
          <a:p>
            <a:r>
              <a:rPr lang="ru-RU" sz="3600" dirty="0" smtClean="0"/>
              <a:t>Евгений </a:t>
            </a:r>
            <a:r>
              <a:rPr lang="ru-RU" sz="3600" dirty="0" err="1" smtClean="0"/>
              <a:t>Ельчин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1435100"/>
            <a:ext cx="3168352" cy="4691063"/>
          </a:xfrm>
        </p:spPr>
        <p:txBody>
          <a:bodyPr>
            <a:normAutofit/>
          </a:bodyPr>
          <a:lstStyle/>
          <a:p>
            <a:r>
              <a:rPr lang="ru-RU" sz="3600" dirty="0"/>
              <a:t>п</a:t>
            </a:r>
            <a:r>
              <a:rPr lang="ru-RU" sz="3600" dirty="0" smtClean="0"/>
              <a:t>овесть  «Сталинский нос»</a:t>
            </a:r>
          </a:p>
          <a:p>
            <a:r>
              <a:rPr lang="ru-RU" sz="3600" dirty="0"/>
              <a:t>н</a:t>
            </a:r>
            <a:r>
              <a:rPr lang="ru-RU" sz="3600" dirty="0" smtClean="0"/>
              <a:t>аписана в 2011 году</a:t>
            </a:r>
            <a:endParaRPr lang="ru-RU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-315416"/>
            <a:ext cx="8424936" cy="7397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405658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1556</TotalTime>
  <Words>340</Words>
  <Application>Microsoft Office PowerPoint</Application>
  <PresentationFormat>Экран (4:3)</PresentationFormat>
  <Paragraphs>88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Открытый урок чтения</vt:lpstr>
      <vt:lpstr> По страницам современной литературы для подростков: «Я не участвую в войне - она участвует во мне»</vt:lpstr>
      <vt:lpstr>govote.at and enter 20 85 32 govote.at and enter 99 83 92 </vt:lpstr>
      <vt:lpstr>Презентация PowerPoint</vt:lpstr>
      <vt:lpstr>Ста́линские репре́ссии  происходит от лат. repressio — подавление, угнетение. </vt:lpstr>
      <vt:lpstr>Презентация PowerPoint</vt:lpstr>
      <vt:lpstr>Масштаб сталинских репрессий</vt:lpstr>
      <vt:lpstr>Презентация PowerPoint</vt:lpstr>
      <vt:lpstr>Евгений Ельчин</vt:lpstr>
      <vt:lpstr>Евгений Ельчин  — писатель, американский деятель искусства</vt:lpstr>
      <vt:lpstr>ГЕНОЦИД</vt:lpstr>
      <vt:lpstr>Презентация PowerPoint</vt:lpstr>
      <vt:lpstr>Мария Мартиросова</vt:lpstr>
      <vt:lpstr>Мария Альбертовна Мартиросова (1973г.р.) - журналист, писательница. </vt:lpstr>
      <vt:lpstr>Анника Тор</vt:lpstr>
      <vt:lpstr>                                           Анника Тор (1950 г.р.)  - шведская писательница</vt:lpstr>
      <vt:lpstr>Блокада Ленинграда</vt:lpstr>
      <vt:lpstr>За водой</vt:lpstr>
      <vt:lpstr>Голод и холод</vt:lpstr>
      <vt:lpstr>Дорога жизни</vt:lpstr>
      <vt:lpstr>Геннадий Черкашин</vt:lpstr>
      <vt:lpstr>   Черкашин Геннадий Александрович                       ( 1936 – 1996 )</vt:lpstr>
      <vt:lpstr>Война в Украине Фотографии 2014 года</vt:lpstr>
      <vt:lpstr>Презентация PowerPoint</vt:lpstr>
      <vt:lpstr>Великая Отечественная война Фотографии 1941 года </vt:lpstr>
      <vt:lpstr>В результате военных действий страдает мирное население </vt:lpstr>
      <vt:lpstr>Презентация PowerPoint</vt:lpstr>
      <vt:lpstr>Презентация PowerPoint</vt:lpstr>
      <vt:lpstr>А.Жвалевский, Е.Пастернак</vt:lpstr>
      <vt:lpstr>Андрей Валентинович Жвалевский          (1967 г.р.) — писатель, сценарист.</vt:lpstr>
      <vt:lpstr>govote.at and enter 28 44 27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biblioteka1</dc:creator>
  <cp:lastModifiedBy>biblioteka1</cp:lastModifiedBy>
  <cp:revision>56</cp:revision>
  <cp:lastPrinted>2014-10-23T04:43:08Z</cp:lastPrinted>
  <dcterms:created xsi:type="dcterms:W3CDTF">2014-10-11T04:58:46Z</dcterms:created>
  <dcterms:modified xsi:type="dcterms:W3CDTF">2016-10-12T08:55:45Z</dcterms:modified>
</cp:coreProperties>
</file>