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3" r:id="rId6"/>
    <p:sldId id="266" r:id="rId7"/>
    <p:sldId id="275" r:id="rId8"/>
    <p:sldId id="273" r:id="rId9"/>
    <p:sldId id="274" r:id="rId10"/>
    <p:sldId id="259" r:id="rId11"/>
    <p:sldId id="267" r:id="rId12"/>
    <p:sldId id="260" r:id="rId13"/>
    <p:sldId id="261" r:id="rId14"/>
    <p:sldId id="270" r:id="rId15"/>
    <p:sldId id="262" r:id="rId16"/>
    <p:sldId id="268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>
        <p:scale>
          <a:sx n="100" d="100"/>
          <a:sy n="100" d="100"/>
        </p:scale>
        <p:origin x="1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3288B-52B0-4C75-ABED-8941CE7B44E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D9E2-893B-4CC0-B3F5-D0617D1B4E0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7B541-9996-45B4-80EE-C9A57CCD1CB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CE02-A9FE-4B20-A082-D62DC5FB8AA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CCA99-7458-497C-A3A7-BAE1591C967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5A42E-642E-450B-B66E-DAD7E9B7FC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72324-4978-4998-A412-DD9B79B7056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EBA2B-68A9-4648-AD81-90453DC5F6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7162E-6734-428B-950A-41791D02CA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B577F-4ED8-4ABC-83DD-D572F1BC545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88FD2-DF02-4425-94FD-2A03FA40EF4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0CF216-0A6C-4114-A6E5-6D8F9CA15FC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inoit.com/users/janettt/canvases/%D0%9D%D0%B0%D1%88%D0%B5%20%D1%87%D1%82%D0%B5%D0%BD%D0%B8%D0%B5%20%D0%BD%D0%B0%20%D0%B7%D0%B8%D0%BC%D0%BD%D0%B8%D1%85%20%D0%BA%D0%B0%D0%BD%D0%B8%D0%BA%D1%83%D0%BB%D0%B0%D1%85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inoit.com/users/chely04/canvases/%D0%93%D0%B5%D1%80%D0%BE%D0%B8%20%D0%BB%D1%8E%D0%B1%D0%B8%D0%BC%D0%BE%D0%B9%20%D1%81%D0%BA%D0%B0%D0%B7%D0%BA%D0%B8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inoit.com/users/svetik/canvases/%D0%A1%D0%98%D0%9D%D0%9A%D0%92%D0%95%D0%99%D0%9D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inoit.com/users/natalya-konovalova-2012/canvases/%D0%A8%D0%9D%D0%9E%20%22%D0%9E%D0%BB%D0%B8%D0%BC%D0%BF%2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noit.com/hom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7715304" cy="385765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Эффективные информационные технологии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формирующего оценивания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образовательной деятельности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примере сервиса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Linoit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Особенности </a:t>
            </a:r>
            <a:r>
              <a:rPr lang="ru-RU" sz="2400" b="1" u="sng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веб-доски</a:t>
            </a:r>
            <a:r>
              <a:rPr lang="ru-RU" sz="2400" b="1" u="sng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позволяют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- создавать заметки и использовать их для управления списками задач,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− хранить заметки и совместно работать над идеями.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− создать столько полотен и заметок, сколько вам нужно.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− Хранить ваши заметки индивидуально или делиться и сотрудничать с другими.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− Выполнять настройку закрепленных </a:t>
            </a:r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стикеров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: изменение цвета фона, изменение размера шрифта, назначение значков, перетаскивание и т.д.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− Размещать информацию разного вида: заметка, картинка, документ, видео.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− Установлен календарь: использование мини-календаря на правой нижней части холста, просматривание даты прикрепления </a:t>
            </a:r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стикера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85728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0070C0"/>
                </a:solidFill>
                <a:latin typeface="Comic Sans MS" pitchFamily="66" charset="0"/>
              </a:rPr>
              <a:t>Примеры использования доски </a:t>
            </a:r>
            <a:r>
              <a:rPr lang="en-US" sz="4000" u="sng" dirty="0" err="1" smtClean="0">
                <a:solidFill>
                  <a:srgbClr val="0070C0"/>
                </a:solidFill>
                <a:latin typeface="Comic Sans MS" pitchFamily="66" charset="0"/>
              </a:rPr>
              <a:t>Linoit</a:t>
            </a:r>
            <a:r>
              <a:rPr lang="ru-RU" sz="4000" u="sng" dirty="0" smtClean="0">
                <a:solidFill>
                  <a:srgbClr val="0070C0"/>
                </a:solidFill>
                <a:latin typeface="Comic Sans MS" pitchFamily="66" charset="0"/>
              </a:rPr>
              <a:t> в работе педагога</a:t>
            </a:r>
            <a:endParaRPr lang="ru-RU" sz="4000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3116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Совместный ПРОЕКТ учеников 9 класса «Готовимся к ГВЭ»;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Для персональной работы с учеником, показывая наглядно «траекторию продвижения» по предмету. </a:t>
            </a:r>
            <a:endParaRPr lang="ru-RU" sz="240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Работа на перспективу, где на одной доске открываются варианты контрольных работ на целый год;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  <a:hlinkClick r:id="rId2"/>
              </a:rPr>
              <a:t>Читательская доска</a:t>
            </a:r>
            <a:endParaRPr lang="ru-RU" sz="40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  <a:hlinkClick r:id="rId2"/>
              </a:rPr>
              <a:t>Портреты героев любимой сказки</a:t>
            </a:r>
            <a:endParaRPr lang="ru-RU" sz="36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2500306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srgbClr val="0070C0"/>
                </a:solidFill>
                <a:latin typeface="Comic Sans MS" pitchFamily="66" charset="0"/>
                <a:hlinkClick r:id="rId2"/>
              </a:rPr>
              <a:t>Синквейн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Картинки по запросу светофо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27737" cy="622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643182"/>
            <a:ext cx="5575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Спасибо за внимание!</a:t>
            </a:r>
            <a:endParaRPr lang="ru-RU" sz="4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1500174"/>
            <a:ext cx="6143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Оценивание</a:t>
            </a:r>
            <a:r>
              <a:rPr lang="ru-RU" sz="3600" b="1" i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– это </a:t>
            </a:r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деятельность, которая сопровождает нас всю жизнь.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Картинки по запросу чтобы оценивание было максимально честны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20" y="714356"/>
            <a:ext cx="888586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214290"/>
            <a:ext cx="3525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Оценивание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00232" y="1000108"/>
            <a:ext cx="1214446" cy="642942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357818" y="928670"/>
            <a:ext cx="1214446" cy="71438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596" y="1785926"/>
            <a:ext cx="3071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Внешнее (суммирующее</a:t>
            </a:r>
            <a:r>
              <a:rPr lang="ru-RU" sz="2800" dirty="0" smtClean="0">
                <a:solidFill>
                  <a:srgbClr val="0070C0"/>
                </a:solidFill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429000"/>
            <a:ext cx="4071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оценка уровня достижения результатов обучения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679555" y="2963859"/>
            <a:ext cx="500066" cy="158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86380" y="1785926"/>
            <a:ext cx="3071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Внутреннее (формирующее</a:t>
            </a:r>
            <a:r>
              <a:rPr lang="ru-RU" sz="2800" dirty="0" smtClean="0">
                <a:solidFill>
                  <a:srgbClr val="0070C0"/>
                </a:solidFill>
              </a:rPr>
              <a:t>)</a:t>
            </a:r>
            <a:endParaRPr lang="ru-RU" sz="2800" dirty="0">
              <a:solidFill>
                <a:srgbClr val="0070C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6537339" y="3035297"/>
            <a:ext cx="500066" cy="158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572000" y="342900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активизировать и оптимизировать процесс обучения ученика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70C0"/>
                </a:solidFill>
                <a:latin typeface="Comic Sans MS" pitchFamily="66" charset="0"/>
              </a:rPr>
              <a:t>Инструменты оценивания:</a:t>
            </a:r>
            <a:endParaRPr lang="ru-RU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7400948" cy="4329130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Оценивание не сводится к контролю!</a:t>
            </a:r>
          </a:p>
          <a:p>
            <a:r>
              <a:rPr lang="ru-RU" sz="2800" u="sng" dirty="0" smtClean="0">
                <a:solidFill>
                  <a:srgbClr val="0070C0"/>
                </a:solidFill>
                <a:latin typeface="Comic Sans MS" pitchFamily="66" charset="0"/>
              </a:rPr>
              <a:t>Публикация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: работы публикуются в коллективной среде, а не “сдаются” учителю на проверку;</a:t>
            </a:r>
          </a:p>
          <a:p>
            <a:r>
              <a:rPr lang="ru-RU" sz="2800" u="sng" dirty="0" err="1" smtClean="0">
                <a:solidFill>
                  <a:srgbClr val="0070C0"/>
                </a:solidFill>
                <a:latin typeface="Comic Sans MS" pitchFamily="66" charset="0"/>
              </a:rPr>
              <a:t>Социальность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: комментирование и “лайки” - вариант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</a:rPr>
              <a:t>взаимооценивания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  <a:p>
            <a:r>
              <a:rPr lang="ru-RU" sz="2800" u="sng" dirty="0" smtClean="0">
                <a:solidFill>
                  <a:srgbClr val="0070C0"/>
                </a:solidFill>
                <a:latin typeface="Comic Sans MS" pitchFamily="66" charset="0"/>
              </a:rPr>
              <a:t>Оценивание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 - важная компетенция самого ученика.</a:t>
            </a:r>
          </a:p>
          <a:p>
            <a:endParaRPr lang="ru-RU" sz="2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785926"/>
            <a:ext cx="6786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latin typeface="Comic Sans MS" pitchFamily="66" charset="0"/>
                <a:hlinkClick r:id="rId2"/>
              </a:rPr>
              <a:t>Линоит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  <a:hlinkClick r:id="rId2"/>
              </a:rPr>
              <a:t> (</a:t>
            </a:r>
            <a:r>
              <a:rPr lang="ru-RU" sz="2800" b="1" i="1" dirty="0">
                <a:solidFill>
                  <a:srgbClr val="0070C0"/>
                </a:solidFill>
                <a:latin typeface="Comic Sans MS" pitchFamily="66" charset="0"/>
                <a:hlinkClick r:id="rId2"/>
              </a:rPr>
              <a:t>англ.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  <a:hlinkClick r:id="rId2"/>
              </a:rPr>
              <a:t> </a:t>
            </a:r>
            <a:r>
              <a:rPr lang="ru-RU" sz="2800" b="1" dirty="0" err="1">
                <a:solidFill>
                  <a:srgbClr val="0070C0"/>
                </a:solidFill>
                <a:latin typeface="Comic Sans MS" pitchFamily="66" charset="0"/>
                <a:hlinkClick r:id="rId2"/>
              </a:rPr>
              <a:t>Lino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  <a:hlinkClick r:id="rId2"/>
              </a:rPr>
              <a:t> </a:t>
            </a:r>
            <a:r>
              <a:rPr lang="ru-RU" sz="2800" b="1" dirty="0" err="1">
                <a:solidFill>
                  <a:srgbClr val="0070C0"/>
                </a:solidFill>
                <a:latin typeface="Comic Sans MS" pitchFamily="66" charset="0"/>
                <a:hlinkClick r:id="rId2"/>
              </a:rPr>
              <a:t>it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  <a:hlinkClick r:id="rId2"/>
              </a:rPr>
              <a:t>) – 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  <a:hlinkClick r:id="rId2"/>
              </a:rPr>
              <a:t>это бесплатный сервис, работающий в режиме </a:t>
            </a:r>
            <a:r>
              <a:rPr lang="ru-RU" sz="2800" dirty="0" err="1" smtClean="0">
                <a:solidFill>
                  <a:srgbClr val="0070C0"/>
                </a:solidFill>
                <a:latin typeface="Comic Sans MS" pitchFamily="66" charset="0"/>
                <a:hlinkClick r:id="rId2"/>
              </a:rPr>
              <a:t>web</a:t>
            </a:r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1" y="1628800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Адрес в глобальной сети  -</a:t>
            </a:r>
            <a:r>
              <a:rPr lang="en-US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36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http://en.linoit.com/</a:t>
            </a:r>
            <a:r>
              <a:rPr lang="ru-RU" sz="36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14290"/>
            <a:ext cx="446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Стартовая страница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2037" t="9259" r="13889" b="27246"/>
          <a:stretch>
            <a:fillRect/>
          </a:stretch>
        </p:blipFill>
        <p:spPr bwMode="auto">
          <a:xfrm>
            <a:off x="571472" y="1044984"/>
            <a:ext cx="8476981" cy="58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 rot="13011237">
            <a:off x="6572264" y="1285860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inoit collab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3686175" cy="4525963"/>
          </a:xfrm>
        </p:spPr>
      </p:pic>
      <p:grpSp>
        <p:nvGrpSpPr>
          <p:cNvPr id="3" name="Группа 42"/>
          <p:cNvGrpSpPr/>
          <p:nvPr/>
        </p:nvGrpSpPr>
        <p:grpSpPr>
          <a:xfrm>
            <a:off x="1000100" y="1785926"/>
            <a:ext cx="2304256" cy="1504188"/>
            <a:chOff x="1000100" y="1785926"/>
            <a:chExt cx="2304256" cy="150418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71538" y="1785926"/>
              <a:ext cx="1512168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Фамилия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071538" y="2285992"/>
              <a:ext cx="1512168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Пароль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00100" y="2786058"/>
              <a:ext cx="2304256" cy="5040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Электронный адрес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5658" t="12336" r="28947" b="16118"/>
          <a:stretch>
            <a:fillRect/>
          </a:stretch>
        </p:blipFill>
        <p:spPr bwMode="auto">
          <a:xfrm>
            <a:off x="4929190" y="857232"/>
            <a:ext cx="3574363" cy="450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14348" y="0"/>
            <a:ext cx="3310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Регистрация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143636" y="0"/>
            <a:ext cx="148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Comic Sans MS" pitchFamily="66" charset="0"/>
              </a:rPr>
              <a:t>Вход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251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Эффективные информационные технологии  формирующего оценивания  в образовательной деятельности  на примере сервиса Linoit. </vt:lpstr>
      <vt:lpstr>Презентация PowerPoint</vt:lpstr>
      <vt:lpstr>Презентация PowerPoint</vt:lpstr>
      <vt:lpstr>Презентация PowerPoint</vt:lpstr>
      <vt:lpstr>Инструменты оценивания: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Читательская доска</vt:lpstr>
      <vt:lpstr>Портреты героев любимой сказки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217</cp:revision>
  <dcterms:created xsi:type="dcterms:W3CDTF">2010-05-23T14:28:12Z</dcterms:created>
  <dcterms:modified xsi:type="dcterms:W3CDTF">2018-03-15T09:45:26Z</dcterms:modified>
</cp:coreProperties>
</file>